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5" r:id="rId3"/>
    <p:sldId id="299" r:id="rId4"/>
    <p:sldId id="271" r:id="rId5"/>
    <p:sldId id="287" r:id="rId6"/>
    <p:sldId id="270" r:id="rId7"/>
    <p:sldId id="258" r:id="rId8"/>
    <p:sldId id="284" r:id="rId9"/>
    <p:sldId id="285" r:id="rId10"/>
    <p:sldId id="286" r:id="rId11"/>
    <p:sldId id="279" r:id="rId12"/>
  </p:sldIdLst>
  <p:sldSz cx="9144000" cy="5143500" type="screen16x9"/>
  <p:notesSz cx="6888163" cy="10018713"/>
  <p:embeddedFontLst>
    <p:embeddedFont>
      <p:font typeface="Roboto Condensed" charset="0"/>
      <p:regular r:id="rId15"/>
      <p:bold r:id="rId16"/>
      <p:italic r:id="rId17"/>
      <p:boldItalic r:id="rId18"/>
    </p:embeddedFont>
    <p:embeddedFont>
      <p:font typeface="Arial Black" pitchFamily="34" charset="0"/>
      <p:bold r:id="rId19"/>
    </p:embeddedFon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Arvo" charset="0"/>
      <p:regular r:id="rId24"/>
      <p:bold r:id="rId25"/>
      <p:italic r:id="rId26"/>
      <p:boldItalic r:id="rId27"/>
    </p:embeddedFont>
    <p:embeddedFont>
      <p:font typeface="Roboto Condensed Light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6B532"/>
    <a:srgbClr val="B0CC22"/>
    <a:srgbClr val="FFCC00"/>
    <a:srgbClr val="000066"/>
    <a:srgbClr val="FB992D"/>
    <a:srgbClr val="395091"/>
    <a:srgbClr val="464C84"/>
    <a:srgbClr val="EF8005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DC5919-B162-4201-840C-6219EA468C1E}">
  <a:tblStyle styleId="{5CDC5919-B162-4201-840C-6219EA468C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із теми 2 –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Помірний стиль 1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ий стиль 1 –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360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439973254582943"/>
          <c:y val="0.21504001863532637"/>
          <c:w val="0.80293263498077661"/>
          <c:h val="0.76406220996043628"/>
        </c:manualLayout>
      </c:layout>
      <c:pie3DChart>
        <c:varyColors val="1"/>
        <c:ser>
          <c:idx val="0"/>
          <c:order val="0"/>
          <c:explosion val="3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F6-4F17-A5AD-62186806D0EB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F6-4F17-A5AD-62186806D0EB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F6-4F17-A5AD-62186806D0EB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F6-4F17-A5AD-62186806D0EB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F6-4F17-A5AD-62186806D0EB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F6-4F17-A5AD-62186806D0EB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F6-4F17-A5AD-62186806D0EB}"/>
              </c:ext>
            </c:extLst>
          </c:dPt>
          <c:dLbls>
            <c:dLbl>
              <c:idx val="0"/>
              <c:layout>
                <c:manualLayout>
                  <c:x val="-4.2458349584888727E-2"/>
                  <c:y val="-5.5469213494596881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F6-4F17-A5AD-62186806D0EB}"/>
                </c:ext>
              </c:extLst>
            </c:dLbl>
            <c:dLbl>
              <c:idx val="1"/>
              <c:layout>
                <c:manualLayout>
                  <c:x val="0"/>
                  <c:y val="-2.3112172289415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uk-UA" sz="105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EF6-4F17-A5AD-62186806D0EB}"/>
                </c:ext>
              </c:extLst>
            </c:dLbl>
            <c:dLbl>
              <c:idx val="2"/>
              <c:layout>
                <c:manualLayout>
                  <c:x val="1.5568061514459202E-2"/>
                  <c:y val="1.84897378315321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uk-UA" sz="105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04681562378113"/>
                      <c:h val="0.147917902652258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EF6-4F17-A5AD-62186806D0EB}"/>
                </c:ext>
              </c:extLst>
            </c:dLbl>
            <c:dLbl>
              <c:idx val="3"/>
              <c:layout>
                <c:manualLayout>
                  <c:x val="0"/>
                  <c:y val="-0.101693558073427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uk-UA" sz="105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EF6-4F17-A5AD-62186806D0EB}"/>
                </c:ext>
              </c:extLst>
            </c:dLbl>
            <c:dLbl>
              <c:idx val="4"/>
              <c:layout>
                <c:manualLayout>
                  <c:x val="-2.2644453111940743E-2"/>
                  <c:y val="-9.24486891576614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uk-UA" sz="105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EF6-4F17-A5AD-62186806D0EB}"/>
                </c:ext>
              </c:extLst>
            </c:dLbl>
            <c:dLbl>
              <c:idx val="5"/>
              <c:layout>
                <c:manualLayout>
                  <c:x val="-1.4152783194963001E-2"/>
                  <c:y val="-3.23570412051815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uk-UA" sz="105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EF6-4F17-A5AD-62186806D0EB}"/>
                </c:ext>
              </c:extLst>
            </c:dLbl>
            <c:dLbl>
              <c:idx val="6"/>
              <c:layout>
                <c:manualLayout>
                  <c:x val="0.12944982448320055"/>
                  <c:y val="-1.38671213880406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uk-UA" sz="105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682231013539868"/>
                      <c:h val="0.239081773413358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EF6-4F17-A5AD-62186806D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uk-UA" sz="105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СЛАЙДИ_пріоритет!$B$4:$B$10</c:f>
              <c:strCache>
                <c:ptCount val="7"/>
                <c:pt idx="0">
                  <c:v>Школи</c:v>
                </c:pt>
                <c:pt idx="1">
                  <c:v>Інші пріоритети</c:v>
                </c:pt>
                <c:pt idx="2">
                  <c:v>Культура</c:v>
                </c:pt>
                <c:pt idx="3">
                  <c:v>Вуличне освітлення</c:v>
                </c:pt>
                <c:pt idx="4">
                  <c:v>ЗДО</c:v>
                </c:pt>
                <c:pt idx="5">
                  <c:v>Охорона здоров'я</c:v>
                </c:pt>
                <c:pt idx="6">
                  <c:v>Обласні заклади та установи</c:v>
                </c:pt>
              </c:strCache>
            </c:strRef>
          </c:cat>
          <c:val>
            <c:numRef>
              <c:f>СЛАЙДИ_пріоритет!$C$4:$C$10</c:f>
              <c:numCache>
                <c:formatCode>General</c:formatCode>
                <c:ptCount val="7"/>
                <c:pt idx="0">
                  <c:v>36212.152000000009</c:v>
                </c:pt>
                <c:pt idx="1">
                  <c:v>35958.646000000008</c:v>
                </c:pt>
                <c:pt idx="2">
                  <c:v>17158.307000000001</c:v>
                </c:pt>
                <c:pt idx="3">
                  <c:v>14825.169999999995</c:v>
                </c:pt>
                <c:pt idx="4">
                  <c:v>13264.216</c:v>
                </c:pt>
                <c:pt idx="5">
                  <c:v>11019.047999999997</c:v>
                </c:pt>
                <c:pt idx="6">
                  <c:v>6163.9600000000019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EF6-4F17-A5AD-62186806D0EB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02CCB7F-5585-4791-B679-E87AC80A3384}" type="datetimeFigureOut">
              <a:rPr lang="uk-UA" smtClean="0"/>
              <a:pPr/>
              <a:t>05.04.2019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070772D-5706-416C-AC03-BB1D7C68FA5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4254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wrap="square" lIns="96591" tIns="96591" rIns="96591" bIns="96591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wrap="square" lIns="96591" tIns="96591" rIns="96591" bIns="96591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wrap="square" lIns="96591" tIns="96591" rIns="96591" bIns="96591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wrap="square" lIns="96591" tIns="96591" rIns="96591" bIns="96591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wrap="square" lIns="96591" tIns="96591" rIns="96591" bIns="96591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wrap="square" lIns="96591" tIns="96591" rIns="96591" bIns="96591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wrap="square" lIns="96591" tIns="96591" rIns="96591" bIns="96591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429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wrap="square" lIns="96591" tIns="96591" rIns="96591" bIns="96591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7054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wrap="square" lIns="96591" tIns="96591" rIns="96591" bIns="96591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8569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wrap="square" lIns="96591" tIns="96591" rIns="96591" bIns="96591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marL="0" lvl="0" indent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-131677" y="103094"/>
            <a:ext cx="7434265" cy="73741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i="1" u="sng" dirty="0" err="1" smtClean="0">
                <a:solidFill>
                  <a:srgbClr val="FB992D"/>
                </a:solidFill>
              </a:rPr>
              <a:t>Обласний</a:t>
            </a:r>
            <a:r>
              <a:rPr lang="ru-RU" sz="2400" i="1" u="sng" dirty="0" smtClean="0">
                <a:solidFill>
                  <a:srgbClr val="FB992D"/>
                </a:solidFill>
              </a:rPr>
              <a:t> конкурс проект</a:t>
            </a:r>
            <a:r>
              <a:rPr lang="uk-UA" sz="2400" i="1" u="sng" dirty="0" err="1" smtClean="0">
                <a:solidFill>
                  <a:srgbClr val="FB992D"/>
                </a:solidFill>
              </a:rPr>
              <a:t>ів</a:t>
            </a:r>
            <a:r>
              <a:rPr lang="uk-UA" sz="2400" i="1" u="sng" dirty="0" smtClean="0">
                <a:solidFill>
                  <a:srgbClr val="FB992D"/>
                </a:solidFill>
              </a:rPr>
              <a:t> місцевого розвитку 2019 рік</a:t>
            </a:r>
            <a:endParaRPr lang="en" sz="2400" i="1" u="sng" dirty="0">
              <a:solidFill>
                <a:srgbClr val="FB99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436" y="2846808"/>
            <a:ext cx="2078183" cy="1037042"/>
          </a:xfrm>
          <a:prstGeom prst="rect">
            <a:avLst/>
          </a:prstGeom>
        </p:spPr>
      </p:pic>
      <p:sp>
        <p:nvSpPr>
          <p:cNvPr id="4" name="Shape 184"/>
          <p:cNvSpPr txBox="1">
            <a:spLocks/>
          </p:cNvSpPr>
          <p:nvPr/>
        </p:nvSpPr>
        <p:spPr>
          <a:xfrm>
            <a:off x="114132" y="1633093"/>
            <a:ext cx="6994591" cy="1279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ts val="48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uk-UA" sz="4400" dirty="0" smtClean="0"/>
              <a:t>Результати оцінювання</a:t>
            </a:r>
            <a:endParaRPr lang="en" sz="4400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247336" y="4498066"/>
            <a:ext cx="4786859" cy="6454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uk-UA" sz="1350" b="1" dirty="0" smtClean="0">
              <a:solidFill>
                <a:srgbClr val="002060"/>
              </a:solidFill>
              <a:latin typeface="Arial Black" panose="020B0A04020102020204" pitchFamily="34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uk-UA" sz="1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>Секретаріат Конкурсної ради - Відділ з питань реалізації проектів місцевого розвитку,  МТД та зовнішньоекономічних зв’язків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> 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8" y="-63091"/>
            <a:ext cx="1288473" cy="571525"/>
          </a:xfrm>
          <a:prstGeom prst="rect">
            <a:avLst/>
          </a:prstGeom>
        </p:spPr>
      </p:pic>
      <p:sp>
        <p:nvSpPr>
          <p:cNvPr id="3" name="Стрілка вниз 2"/>
          <p:cNvSpPr/>
          <p:nvPr/>
        </p:nvSpPr>
        <p:spPr>
          <a:xfrm>
            <a:off x="5180001" y="1318881"/>
            <a:ext cx="66229" cy="353133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9" name="Shape 465"/>
          <p:cNvSpPr txBox="1">
            <a:spLocks/>
          </p:cNvSpPr>
          <p:nvPr/>
        </p:nvSpPr>
        <p:spPr>
          <a:xfrm>
            <a:off x="1870083" y="217175"/>
            <a:ext cx="4473117" cy="280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uk-UA" sz="2200" dirty="0" smtClean="0">
                <a:solidFill>
                  <a:srgbClr val="3F5378"/>
                </a:solidFill>
              </a:rPr>
              <a:t>ОТГ</a:t>
            </a:r>
            <a:endParaRPr lang="en" sz="2200" dirty="0">
              <a:solidFill>
                <a:srgbClr val="3F5378"/>
              </a:solidFill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2526890" y="0"/>
            <a:ext cx="314633" cy="334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Shape 426"/>
          <p:cNvSpPr/>
          <p:nvPr/>
        </p:nvSpPr>
        <p:spPr>
          <a:xfrm flipH="1">
            <a:off x="6913770" y="4083025"/>
            <a:ext cx="1881306" cy="279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Небюджетний внесок</a:t>
            </a:r>
          </a:p>
        </p:txBody>
      </p:sp>
      <p:sp>
        <p:nvSpPr>
          <p:cNvPr id="26" name="Shape 426"/>
          <p:cNvSpPr/>
          <p:nvPr/>
        </p:nvSpPr>
        <p:spPr>
          <a:xfrm flipH="1">
            <a:off x="6913769" y="3041785"/>
            <a:ext cx="1881308" cy="341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Обласний бюджет</a:t>
            </a:r>
          </a:p>
        </p:txBody>
      </p:sp>
      <p:sp>
        <p:nvSpPr>
          <p:cNvPr id="27" name="Shape 426"/>
          <p:cNvSpPr/>
          <p:nvPr/>
        </p:nvSpPr>
        <p:spPr>
          <a:xfrm flipH="1">
            <a:off x="6913768" y="2016448"/>
            <a:ext cx="1881305" cy="341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Загальна вартість</a:t>
            </a:r>
          </a:p>
        </p:txBody>
      </p:sp>
      <p:sp>
        <p:nvSpPr>
          <p:cNvPr id="28" name="Shape 421"/>
          <p:cNvSpPr/>
          <p:nvPr/>
        </p:nvSpPr>
        <p:spPr>
          <a:xfrm flipH="1">
            <a:off x="6913769" y="1099229"/>
            <a:ext cx="1881307" cy="30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Кількість проектів</a:t>
            </a:r>
            <a:endParaRPr lang="en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9" name="Shape 420"/>
          <p:cNvGrpSpPr/>
          <p:nvPr/>
        </p:nvGrpSpPr>
        <p:grpSpPr>
          <a:xfrm rot="10800000">
            <a:off x="6765362" y="494112"/>
            <a:ext cx="2284752" cy="648724"/>
            <a:chOff x="185742" y="1697043"/>
            <a:chExt cx="5165698" cy="1658117"/>
          </a:xfrm>
        </p:grpSpPr>
        <p:sp>
          <p:nvSpPr>
            <p:cNvPr id="30" name="Shape 421"/>
            <p:cNvSpPr/>
            <p:nvPr/>
          </p:nvSpPr>
          <p:spPr>
            <a:xfrm rot="10800000" flipH="1">
              <a:off x="1411443" y="1697621"/>
              <a:ext cx="26934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250</a:t>
              </a:r>
              <a:endParaRPr lang="en" sz="20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1" name="Shape 42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2" name="Shape 42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3" name="Shape 42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4" name="Shape 425"/>
          <p:cNvGrpSpPr/>
          <p:nvPr/>
        </p:nvGrpSpPr>
        <p:grpSpPr>
          <a:xfrm rot="10800000">
            <a:off x="6761458" y="1318881"/>
            <a:ext cx="2288650" cy="731832"/>
            <a:chOff x="185742" y="1817542"/>
            <a:chExt cx="5165698" cy="1537618"/>
          </a:xfrm>
        </p:grpSpPr>
        <p:sp>
          <p:nvSpPr>
            <p:cNvPr id="35" name="Shape 426"/>
            <p:cNvSpPr/>
            <p:nvPr/>
          </p:nvSpPr>
          <p:spPr>
            <a:xfrm rot="10800000" flipH="1">
              <a:off x="1376394" y="1834705"/>
              <a:ext cx="2728540" cy="108847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0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71,3</a:t>
              </a:r>
            </a:p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18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млн грн</a:t>
              </a:r>
            </a:p>
          </p:txBody>
        </p:sp>
        <p:sp>
          <p:nvSpPr>
            <p:cNvPr id="36" name="Shape 427"/>
            <p:cNvSpPr/>
            <p:nvPr/>
          </p:nvSpPr>
          <p:spPr>
            <a:xfrm rot="10800000" flipH="1">
              <a:off x="4107640" y="1834703"/>
              <a:ext cx="1243800" cy="1106139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7" name="Shape 428"/>
            <p:cNvSpPr/>
            <p:nvPr/>
          </p:nvSpPr>
          <p:spPr>
            <a:xfrm flipH="1">
              <a:off x="185742" y="1817542"/>
              <a:ext cx="1243800" cy="1123302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8" name="Shape 429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9" name="Shape 430"/>
          <p:cNvGrpSpPr/>
          <p:nvPr/>
        </p:nvGrpSpPr>
        <p:grpSpPr>
          <a:xfrm rot="10800000">
            <a:off x="6765361" y="3355320"/>
            <a:ext cx="2279722" cy="738863"/>
            <a:chOff x="239254" y="2124816"/>
            <a:chExt cx="5165700" cy="1286169"/>
          </a:xfrm>
        </p:grpSpPr>
        <p:sp>
          <p:nvSpPr>
            <p:cNvPr id="40" name="Shape 431"/>
            <p:cNvSpPr/>
            <p:nvPr/>
          </p:nvSpPr>
          <p:spPr>
            <a:xfrm rot="10800000" flipH="1">
              <a:off x="1479825" y="2124816"/>
              <a:ext cx="2693400" cy="956885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000" b="1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14,89</a:t>
              </a:r>
            </a:p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18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</a:t>
              </a:r>
              <a:r>
                <a:rPr lang="uk-UA" sz="1800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лн грн</a:t>
              </a:r>
              <a:endParaRPr lang="en" sz="18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1" name="Shape 432"/>
            <p:cNvSpPr/>
            <p:nvPr/>
          </p:nvSpPr>
          <p:spPr>
            <a:xfrm rot="10800000" flipH="1">
              <a:off x="4161155" y="2124829"/>
              <a:ext cx="1243799" cy="956884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" name="Shape 433"/>
            <p:cNvSpPr/>
            <p:nvPr/>
          </p:nvSpPr>
          <p:spPr>
            <a:xfrm flipH="1">
              <a:off x="239254" y="2124830"/>
              <a:ext cx="1243799" cy="956885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" name="Shape 434"/>
            <p:cNvSpPr/>
            <p:nvPr/>
          </p:nvSpPr>
          <p:spPr>
            <a:xfrm rot="10800000">
              <a:off x="239254" y="3092253"/>
              <a:ext cx="1243799" cy="318732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4" name="Shape 425"/>
          <p:cNvGrpSpPr/>
          <p:nvPr/>
        </p:nvGrpSpPr>
        <p:grpSpPr>
          <a:xfrm rot="10800000">
            <a:off x="6745194" y="2347432"/>
            <a:ext cx="2295773" cy="726236"/>
            <a:chOff x="152605" y="1909317"/>
            <a:chExt cx="5198835" cy="1356779"/>
          </a:xfrm>
        </p:grpSpPr>
        <p:sp>
          <p:nvSpPr>
            <p:cNvPr id="45" name="Shape 426"/>
            <p:cNvSpPr/>
            <p:nvPr/>
          </p:nvSpPr>
          <p:spPr>
            <a:xfrm rot="10800000" flipH="1">
              <a:off x="1426316" y="1909317"/>
              <a:ext cx="2693400" cy="103151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0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32,98</a:t>
              </a:r>
            </a:p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18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</a:t>
              </a:r>
              <a:r>
                <a:rPr lang="uk-UA" sz="18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лн грн</a:t>
              </a:r>
              <a:endParaRPr lang="en" sz="18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6" name="Shape 427"/>
            <p:cNvSpPr/>
            <p:nvPr/>
          </p:nvSpPr>
          <p:spPr>
            <a:xfrm rot="10800000" flipH="1">
              <a:off x="4107639" y="1909330"/>
              <a:ext cx="1243801" cy="1031511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" name="Shape 428"/>
            <p:cNvSpPr/>
            <p:nvPr/>
          </p:nvSpPr>
          <p:spPr>
            <a:xfrm flipH="1">
              <a:off x="185742" y="1909332"/>
              <a:ext cx="1243801" cy="1031511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8" name="Shape 429"/>
            <p:cNvSpPr/>
            <p:nvPr/>
          </p:nvSpPr>
          <p:spPr>
            <a:xfrm rot="10800000">
              <a:off x="152605" y="2922507"/>
              <a:ext cx="1243801" cy="343589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4512586"/>
              </p:ext>
            </p:extLst>
          </p:nvPr>
        </p:nvGraphicFramePr>
        <p:xfrm>
          <a:off x="307644" y="751239"/>
          <a:ext cx="6289552" cy="405062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9266">
                  <a:extLst>
                    <a:ext uri="{9D8B030D-6E8A-4147-A177-3AD203B41FA5}">
                      <a16:colId xmlns:a16="http://schemas.microsoft.com/office/drawing/2014/main" xmlns="" val="1406887181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186058218"/>
                    </a:ext>
                  </a:extLst>
                </a:gridCol>
                <a:gridCol w="784800">
                  <a:extLst>
                    <a:ext uri="{9D8B030D-6E8A-4147-A177-3AD203B41FA5}">
                      <a16:colId xmlns:a16="http://schemas.microsoft.com/office/drawing/2014/main" xmlns="" val="3220822747"/>
                    </a:ext>
                  </a:extLst>
                </a:gridCol>
                <a:gridCol w="1068172">
                  <a:extLst>
                    <a:ext uri="{9D8B030D-6E8A-4147-A177-3AD203B41FA5}">
                      <a16:colId xmlns:a16="http://schemas.microsoft.com/office/drawing/2014/main" xmlns="" val="4257872225"/>
                    </a:ext>
                  </a:extLst>
                </a:gridCol>
                <a:gridCol w="746438">
                  <a:extLst>
                    <a:ext uri="{9D8B030D-6E8A-4147-A177-3AD203B41FA5}">
                      <a16:colId xmlns:a16="http://schemas.microsoft.com/office/drawing/2014/main" xmlns="" val="2844791780"/>
                    </a:ext>
                  </a:extLst>
                </a:gridCol>
                <a:gridCol w="746438">
                  <a:extLst>
                    <a:ext uri="{9D8B030D-6E8A-4147-A177-3AD203B41FA5}">
                      <a16:colId xmlns:a16="http://schemas.microsoft.com/office/drawing/2014/main" xmlns="" val="1860389105"/>
                    </a:ext>
                  </a:extLst>
                </a:gridCol>
                <a:gridCol w="746438">
                  <a:extLst>
                    <a:ext uri="{9D8B030D-6E8A-4147-A177-3AD203B41FA5}">
                      <a16:colId xmlns:a16="http://schemas.microsoft.com/office/drawing/2014/main" xmlns="" val="1768376812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i="0" u="none" strike="noStrike" cap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№з/п</a:t>
                      </a: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Територія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Кількість поданих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Кількість потенційних переможців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Кошти обласного бюджету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% переможців до поданих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Середній % небюджетного внеску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9441197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Луківська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544,764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19,63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84364851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Новокалинівська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17,42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01335674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Тростянецька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407,907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17,93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36515941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Шегинівська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20,64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88065938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Кам'янка-Бузька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2311,761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59,09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22,41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32851432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Бібрська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1976,454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51,61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68066537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Воютицька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594,3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20,14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41439226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Магерівська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252,197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28,27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49601431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Ходорівська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1099,984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30,26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81935875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Зимноводнівська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1071,01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21,44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00423227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Підберізцівська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1221,539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44,44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19,87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74018627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Щирецька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379,102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23,57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8612457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Жовтанецька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1176,5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20,72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9001407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Великолюбінська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406,778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26,32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17,49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32906318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Міженецька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126,923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16,01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77685414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Радехівська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427,215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23,53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21,48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7473902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Мурованська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599,498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15,79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44764639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Давидівська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798,174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20,50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05695258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Новострілищанська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73029863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Славська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3275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06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sz="6000" dirty="0" smtClean="0">
                <a:solidFill>
                  <a:srgbClr val="FF9800"/>
                </a:solidFill>
              </a:rPr>
              <a:t>Дякую за увагу!</a:t>
            </a:r>
            <a:endParaRPr lang="en" sz="6000" dirty="0">
              <a:solidFill>
                <a:srgbClr val="FF9800"/>
              </a:solidFill>
            </a:endParaRPr>
          </a:p>
        </p:txBody>
      </p:sp>
      <p:grpSp>
        <p:nvGrpSpPr>
          <p:cNvPr id="505" name="Shape 505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0" name="Shape 465"/>
          <p:cNvSpPr txBox="1">
            <a:spLocks/>
          </p:cNvSpPr>
          <p:nvPr/>
        </p:nvSpPr>
        <p:spPr>
          <a:xfrm>
            <a:off x="1749777" y="289848"/>
            <a:ext cx="7107266" cy="448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uk-UA" dirty="0" smtClean="0">
                <a:solidFill>
                  <a:srgbClr val="3F5378"/>
                </a:solidFill>
              </a:rPr>
              <a:t>Пропозиції до розподілу коштів обласного бюджету </a:t>
            </a:r>
          </a:p>
          <a:p>
            <a:pPr algn="ctr"/>
            <a:r>
              <a:rPr lang="uk-UA" dirty="0" smtClean="0">
                <a:solidFill>
                  <a:srgbClr val="3F5378"/>
                </a:solidFill>
              </a:rPr>
              <a:t>за пріоритетами</a:t>
            </a:r>
            <a:endParaRPr lang="en" dirty="0">
              <a:solidFill>
                <a:srgbClr val="3F5378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528"/>
            <a:ext cx="1288473" cy="571525"/>
          </a:xfrm>
          <a:prstGeom prst="rect">
            <a:avLst/>
          </a:prstGeom>
        </p:spPr>
      </p:pic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4677448"/>
              </p:ext>
            </p:extLst>
          </p:nvPr>
        </p:nvGraphicFramePr>
        <p:xfrm>
          <a:off x="214411" y="1379703"/>
          <a:ext cx="4048585" cy="269502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927721">
                  <a:extLst>
                    <a:ext uri="{9D8B030D-6E8A-4147-A177-3AD203B41FA5}">
                      <a16:colId xmlns:a16="http://schemas.microsoft.com/office/drawing/2014/main" xmlns="" val="2768305002"/>
                    </a:ext>
                  </a:extLst>
                </a:gridCol>
                <a:gridCol w="1120864">
                  <a:extLst>
                    <a:ext uri="{9D8B030D-6E8A-4147-A177-3AD203B41FA5}">
                      <a16:colId xmlns:a16="http://schemas.microsoft.com/office/drawing/2014/main" xmlns="" val="3169209309"/>
                    </a:ext>
                  </a:extLst>
                </a:gridCol>
              </a:tblGrid>
              <a:tr h="41166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Назва пріоритету</a:t>
                      </a:r>
                      <a:endParaRPr lang="uk-UA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Сума</a:t>
                      </a:r>
                      <a:r>
                        <a:rPr lang="en-US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endParaRPr lang="uk-UA" sz="16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(</a:t>
                      </a:r>
                      <a:r>
                        <a:rPr lang="uk-UA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тис</a:t>
                      </a:r>
                      <a:r>
                        <a:rPr lang="uk-UA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 грн)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xmlns="" val="3127824439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Школи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36212,152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46562189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Інші пріоритети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35958,646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0718033"/>
                  </a:ext>
                </a:extLst>
              </a:tr>
              <a:tr h="243044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17158,307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60585147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Вуличне освітлення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14825,17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38920042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ЗДО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13264,216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99556947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Охорона здоров'я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11019,048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75242398"/>
                  </a:ext>
                </a:extLst>
              </a:tr>
              <a:tr h="195159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Обласні</a:t>
                      </a:r>
                      <a:r>
                        <a:rPr lang="ru-RU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заклади</a:t>
                      </a:r>
                      <a:r>
                        <a:rPr lang="ru-RU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та установи,</a:t>
                      </a:r>
                      <a:br>
                        <a:rPr lang="ru-RU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</a:br>
                      <a:r>
                        <a:rPr lang="ru-RU" sz="14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некомерційні</a:t>
                      </a:r>
                      <a:r>
                        <a:rPr lang="ru-RU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комунальні</a:t>
                      </a:r>
                      <a:r>
                        <a:rPr lang="en-US" sz="14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підприємства</a:t>
                      </a:r>
                      <a:endParaRPr lang="ru-RU" sz="14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6163,96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7190769"/>
                  </a:ext>
                </a:extLst>
              </a:tr>
              <a:tr h="180719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РАЗОМ</a:t>
                      </a:r>
                    </a:p>
                  </a:txBody>
                  <a:tcPr marL="9525" marR="9525" marT="9525" marB="0" anchor="ctr">
                    <a:solidFill>
                      <a:srgbClr val="B0CC2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6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134601,499</a:t>
                      </a:r>
                    </a:p>
                  </a:txBody>
                  <a:tcPr marL="9525" marR="9525" marT="9525" marB="0" anchor="ctr">
                    <a:solidFill>
                      <a:srgbClr val="B0CC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426835"/>
                  </a:ext>
                </a:extLst>
              </a:tr>
            </a:tbl>
          </a:graphicData>
        </a:graphic>
      </p:graphicFrame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1126363"/>
              </p:ext>
            </p:extLst>
          </p:nvPr>
        </p:nvGraphicFramePr>
        <p:xfrm>
          <a:off x="4493288" y="1195200"/>
          <a:ext cx="4486750" cy="282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510423"/>
              </p:ext>
            </p:extLst>
          </p:nvPr>
        </p:nvGraphicFramePr>
        <p:xfrm>
          <a:off x="408960" y="940703"/>
          <a:ext cx="8180639" cy="316329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19485">
                  <a:extLst>
                    <a:ext uri="{9D8B030D-6E8A-4147-A177-3AD203B41FA5}">
                      <a16:colId xmlns:a16="http://schemas.microsoft.com/office/drawing/2014/main" xmlns="" val="2325647213"/>
                    </a:ext>
                  </a:extLst>
                </a:gridCol>
                <a:gridCol w="1165293">
                  <a:extLst>
                    <a:ext uri="{9D8B030D-6E8A-4147-A177-3AD203B41FA5}">
                      <a16:colId xmlns:a16="http://schemas.microsoft.com/office/drawing/2014/main" xmlns="" val="987528168"/>
                    </a:ext>
                  </a:extLst>
                </a:gridCol>
                <a:gridCol w="1082920">
                  <a:extLst>
                    <a:ext uri="{9D8B030D-6E8A-4147-A177-3AD203B41FA5}">
                      <a16:colId xmlns:a16="http://schemas.microsoft.com/office/drawing/2014/main" xmlns="" val="3099227410"/>
                    </a:ext>
                  </a:extLst>
                </a:gridCol>
                <a:gridCol w="989861">
                  <a:extLst>
                    <a:ext uri="{9D8B030D-6E8A-4147-A177-3AD203B41FA5}">
                      <a16:colId xmlns:a16="http://schemas.microsoft.com/office/drawing/2014/main" xmlns="" val="2804009647"/>
                    </a:ext>
                  </a:extLst>
                </a:gridCol>
                <a:gridCol w="1296934">
                  <a:extLst>
                    <a:ext uri="{9D8B030D-6E8A-4147-A177-3AD203B41FA5}">
                      <a16:colId xmlns:a16="http://schemas.microsoft.com/office/drawing/2014/main" xmlns="" val="1632116402"/>
                    </a:ext>
                  </a:extLst>
                </a:gridCol>
                <a:gridCol w="1026146">
                  <a:extLst>
                    <a:ext uri="{9D8B030D-6E8A-4147-A177-3AD203B41FA5}">
                      <a16:colId xmlns:a16="http://schemas.microsoft.com/office/drawing/2014/main" xmlns="" val="1674239286"/>
                    </a:ext>
                  </a:extLst>
                </a:gridCol>
              </a:tblGrid>
              <a:tr h="100893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Назва пріоритету</a:t>
                      </a:r>
                      <a:endParaRPr lang="uk-UA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3593" marR="3593" marT="35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Кількість зареєстрованих проектів</a:t>
                      </a:r>
                      <a:endParaRPr lang="uk-UA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3593" marR="3593" marT="3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Загальна</a:t>
                      </a:r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 потреба в коштах </a:t>
                      </a:r>
                      <a:r>
                        <a:rPr lang="ru-RU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обласного</a:t>
                      </a:r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ru-RU" sz="13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бюджету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3593" marR="3593" marT="3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Кількість потенційних переможців</a:t>
                      </a:r>
                      <a:endParaRPr lang="uk-UA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3593" marR="3593" marT="35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Кошти</a:t>
                      </a:r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ru-RU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обласного</a:t>
                      </a:r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 бюджету на </a:t>
                      </a:r>
                      <a:r>
                        <a:rPr lang="ru-RU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проекти</a:t>
                      </a:r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 - </a:t>
                      </a:r>
                      <a:r>
                        <a:rPr lang="ru-RU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потенційні</a:t>
                      </a:r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ru-RU" sz="13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переможці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3593" marR="3593" marT="3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% переможців до загальної кількості</a:t>
                      </a:r>
                      <a:endParaRPr lang="uk-UA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3593" marR="3593" marT="3593" marB="0" anchor="ctr"/>
                </a:tc>
                <a:extLst>
                  <a:ext uri="{0D108BD9-81ED-4DB2-BD59-A6C34878D82A}">
                    <a16:rowId xmlns:a16="http://schemas.microsoft.com/office/drawing/2014/main" xmlns="" val="2789440831"/>
                  </a:ext>
                </a:extLst>
              </a:tr>
              <a:tr h="21072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Школи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71000,583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321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36212,152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50432174"/>
                  </a:ext>
                </a:extLst>
              </a:tr>
              <a:tr h="21072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Інші пріоритети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59715,568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284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35958,646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00483921"/>
                  </a:ext>
                </a:extLst>
              </a:tr>
              <a:tr h="21072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42521,905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147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17158,307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66184391"/>
                  </a:ext>
                </a:extLst>
              </a:tr>
              <a:tr h="21072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ЗДО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23816,4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120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13264,2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72217425"/>
                  </a:ext>
                </a:extLst>
              </a:tr>
              <a:tr h="21072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Вуличне освітлення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29059,324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14825,17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37286489"/>
                  </a:ext>
                </a:extLst>
              </a:tr>
              <a:tr h="21072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Охорона здоров'я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26204,914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11019,048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27863297"/>
                  </a:ext>
                </a:extLst>
              </a:tr>
              <a:tr h="54441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Обласні</a:t>
                      </a:r>
                      <a:r>
                        <a:rPr lang="ru-RU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заклади</a:t>
                      </a:r>
                      <a:r>
                        <a:rPr lang="ru-RU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та установи,</a:t>
                      </a:r>
                      <a:br>
                        <a:rPr lang="ru-RU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</a:br>
                      <a:r>
                        <a:rPr lang="ru-RU" sz="13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некомерційні</a:t>
                      </a:r>
                      <a:r>
                        <a:rPr lang="ru-RU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комунальні</a:t>
                      </a:r>
                      <a:r>
                        <a:rPr lang="ru-RU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підприємства</a:t>
                      </a:r>
                      <a:endParaRPr lang="ru-RU" sz="13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10424,098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6163,96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82515001"/>
                  </a:ext>
                </a:extLst>
              </a:tr>
              <a:tr h="28613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3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РАЗОМ</a:t>
                      </a:r>
                      <a:endParaRPr lang="uk-UA" sz="13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2130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262742,764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1102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134601,499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51,74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854832"/>
                  </a:ext>
                </a:extLst>
              </a:tr>
            </a:tbl>
          </a:graphicData>
        </a:graphic>
      </p:graphicFrame>
      <p:sp>
        <p:nvSpPr>
          <p:cNvPr id="4" name="Shape 465"/>
          <p:cNvSpPr txBox="1">
            <a:spLocks/>
          </p:cNvSpPr>
          <p:nvPr/>
        </p:nvSpPr>
        <p:spPr>
          <a:xfrm>
            <a:off x="1749777" y="199537"/>
            <a:ext cx="7107266" cy="448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uk-UA" dirty="0" smtClean="0">
                <a:solidFill>
                  <a:srgbClr val="3F5378"/>
                </a:solidFill>
              </a:rPr>
              <a:t>Потенційні переможці за пріоритетами</a:t>
            </a:r>
            <a:endParaRPr lang="en" dirty="0">
              <a:solidFill>
                <a:srgbClr val="3F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2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Shape 389"/>
          <p:cNvGrpSpPr/>
          <p:nvPr/>
        </p:nvGrpSpPr>
        <p:grpSpPr>
          <a:xfrm>
            <a:off x="2053393" y="1529430"/>
            <a:ext cx="5043757" cy="907708"/>
            <a:chOff x="-1535283" y="1287960"/>
            <a:chExt cx="11486579" cy="2067200"/>
          </a:xfrm>
        </p:grpSpPr>
        <p:sp>
          <p:nvSpPr>
            <p:cNvPr id="390" name="Shape 390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Shape 395"/>
          <p:cNvGrpSpPr/>
          <p:nvPr/>
        </p:nvGrpSpPr>
        <p:grpSpPr>
          <a:xfrm>
            <a:off x="2053393" y="2707064"/>
            <a:ext cx="5043757" cy="907708"/>
            <a:chOff x="-1535283" y="1287960"/>
            <a:chExt cx="11486579" cy="2067200"/>
          </a:xfrm>
        </p:grpSpPr>
        <p:sp>
          <p:nvSpPr>
            <p:cNvPr id="396" name="Shape 39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01" name="Shape 401"/>
          <p:cNvGrpSpPr/>
          <p:nvPr/>
        </p:nvGrpSpPr>
        <p:grpSpPr>
          <a:xfrm>
            <a:off x="2053393" y="372578"/>
            <a:ext cx="5043757" cy="907708"/>
            <a:chOff x="-1535283" y="1287960"/>
            <a:chExt cx="11486579" cy="2067200"/>
          </a:xfrm>
        </p:grpSpPr>
        <p:sp>
          <p:nvSpPr>
            <p:cNvPr id="402" name="Shape 402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7" name="Shape 407"/>
          <p:cNvSpPr txBox="1">
            <a:spLocks noGrp="1"/>
          </p:cNvSpPr>
          <p:nvPr>
            <p:ph type="ctrTitle" idx="4294967295"/>
          </p:nvPr>
        </p:nvSpPr>
        <p:spPr>
          <a:xfrm>
            <a:off x="2613475" y="561407"/>
            <a:ext cx="3917100" cy="53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sz="4000" dirty="0" smtClean="0"/>
              <a:t>1102</a:t>
            </a:r>
            <a:endParaRPr lang="en" sz="4000" dirty="0"/>
          </a:p>
        </p:txBody>
      </p:sp>
      <p:sp>
        <p:nvSpPr>
          <p:cNvPr id="408" name="Shape 408"/>
          <p:cNvSpPr txBox="1">
            <a:spLocks noGrp="1"/>
          </p:cNvSpPr>
          <p:nvPr>
            <p:ph type="subTitle" idx="4294967295"/>
          </p:nvPr>
        </p:nvSpPr>
        <p:spPr>
          <a:xfrm>
            <a:off x="2613475" y="1096115"/>
            <a:ext cx="3917100" cy="46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sz="2000" dirty="0" smtClean="0">
                <a:solidFill>
                  <a:srgbClr val="3F5378"/>
                </a:solidFill>
              </a:rPr>
              <a:t>Потенційні переможці</a:t>
            </a:r>
            <a:endParaRPr lang="en" sz="2000" dirty="0">
              <a:solidFill>
                <a:srgbClr val="3F5378"/>
              </a:solidFill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ctrTitle" idx="4294967295"/>
          </p:nvPr>
        </p:nvSpPr>
        <p:spPr>
          <a:xfrm>
            <a:off x="2613475" y="2893493"/>
            <a:ext cx="3917100" cy="53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sz="3600" dirty="0" smtClean="0"/>
              <a:t>134,602 млн грн</a:t>
            </a:r>
            <a:endParaRPr lang="en" sz="3600" dirty="0"/>
          </a:p>
        </p:txBody>
      </p:sp>
      <p:sp>
        <p:nvSpPr>
          <p:cNvPr id="410" name="Shape 410"/>
          <p:cNvSpPr txBox="1">
            <a:spLocks noGrp="1"/>
          </p:cNvSpPr>
          <p:nvPr>
            <p:ph type="subTitle" idx="4294967295"/>
          </p:nvPr>
        </p:nvSpPr>
        <p:spPr>
          <a:xfrm>
            <a:off x="2596026" y="3443493"/>
            <a:ext cx="3934550" cy="412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sz="2000" dirty="0" smtClean="0">
                <a:solidFill>
                  <a:srgbClr val="3F5378"/>
                </a:solidFill>
              </a:rPr>
              <a:t>Кошти обласного бюджету</a:t>
            </a:r>
            <a:endParaRPr lang="en" sz="2000" dirty="0">
              <a:solidFill>
                <a:srgbClr val="3F5378"/>
              </a:solidFill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ctrTitle" idx="4294967295"/>
          </p:nvPr>
        </p:nvSpPr>
        <p:spPr>
          <a:xfrm>
            <a:off x="2613475" y="1712118"/>
            <a:ext cx="3917100" cy="53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4000" dirty="0" smtClean="0"/>
              <a:t>290</a:t>
            </a:r>
            <a:r>
              <a:rPr lang="en-US" sz="4000" dirty="0" smtClean="0"/>
              <a:t>,</a:t>
            </a:r>
            <a:r>
              <a:rPr lang="uk-UA" sz="4000" dirty="0"/>
              <a:t>3</a:t>
            </a:r>
            <a:r>
              <a:rPr lang="uk-UA" sz="4000" dirty="0" smtClean="0"/>
              <a:t> </a:t>
            </a:r>
            <a:r>
              <a:rPr lang="uk-UA" sz="4000" dirty="0"/>
              <a:t>млн грн</a:t>
            </a:r>
            <a:endParaRPr lang="en" sz="4000"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4294967295"/>
          </p:nvPr>
        </p:nvSpPr>
        <p:spPr>
          <a:xfrm>
            <a:off x="2613475" y="2246710"/>
            <a:ext cx="3917100" cy="412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sz="2000" dirty="0" smtClean="0">
                <a:solidFill>
                  <a:srgbClr val="3F5378"/>
                </a:solidFill>
              </a:rPr>
              <a:t>Загальна вартість проектів</a:t>
            </a:r>
            <a:endParaRPr lang="en" sz="2000" dirty="0">
              <a:solidFill>
                <a:srgbClr val="3F5378"/>
              </a:solidFill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grpSp>
        <p:nvGrpSpPr>
          <p:cNvPr id="27" name="Shape 395"/>
          <p:cNvGrpSpPr/>
          <p:nvPr/>
        </p:nvGrpSpPr>
        <p:grpSpPr>
          <a:xfrm>
            <a:off x="2049872" y="3874226"/>
            <a:ext cx="5043757" cy="907708"/>
            <a:chOff x="-1535283" y="1287960"/>
            <a:chExt cx="11486579" cy="2067200"/>
          </a:xfrm>
        </p:grpSpPr>
        <p:sp>
          <p:nvSpPr>
            <p:cNvPr id="28" name="Shape 39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Shape 397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8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99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2" name="Shape 400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3" name="Shape 409"/>
          <p:cNvSpPr txBox="1">
            <a:spLocks/>
          </p:cNvSpPr>
          <p:nvPr/>
        </p:nvSpPr>
        <p:spPr>
          <a:xfrm>
            <a:off x="2609954" y="4060655"/>
            <a:ext cx="3917100" cy="53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uk-UA" sz="3600" dirty="0" smtClean="0"/>
              <a:t> </a:t>
            </a:r>
            <a:r>
              <a:rPr lang="uk-UA" sz="3600" dirty="0" smtClean="0">
                <a:solidFill>
                  <a:srgbClr val="C00000"/>
                </a:solidFill>
              </a:rPr>
              <a:t>66,6 млн грн</a:t>
            </a:r>
            <a:endParaRPr lang="en" sz="3600" dirty="0">
              <a:solidFill>
                <a:srgbClr val="C00000"/>
              </a:solidFill>
            </a:endParaRPr>
          </a:p>
        </p:txBody>
      </p:sp>
      <p:sp>
        <p:nvSpPr>
          <p:cNvPr id="34" name="Shape 410"/>
          <p:cNvSpPr txBox="1">
            <a:spLocks/>
          </p:cNvSpPr>
          <p:nvPr/>
        </p:nvSpPr>
        <p:spPr>
          <a:xfrm>
            <a:off x="2535748" y="4608085"/>
            <a:ext cx="4068486" cy="41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buFont typeface="Roboto Condensed Light"/>
              <a:buNone/>
            </a:pPr>
            <a:r>
              <a:rPr lang="uk-UA" sz="2000" u="sng" dirty="0" smtClean="0">
                <a:solidFill>
                  <a:srgbClr val="3F5378"/>
                </a:solidFill>
              </a:rPr>
              <a:t>Небюджетний внесок конкурсантів!</a:t>
            </a:r>
            <a:endParaRPr lang="en" sz="2000" u="sng" dirty="0">
              <a:solidFill>
                <a:srgbClr val="3F5378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137"/>
            <a:ext cx="1288473" cy="571525"/>
          </a:xfrm>
          <a:prstGeom prst="rect">
            <a:avLst/>
          </a:prstGeom>
        </p:spPr>
      </p:pic>
      <p:grpSp>
        <p:nvGrpSpPr>
          <p:cNvPr id="36" name="Shape 679"/>
          <p:cNvGrpSpPr/>
          <p:nvPr/>
        </p:nvGrpSpPr>
        <p:grpSpPr>
          <a:xfrm>
            <a:off x="6543955" y="4632953"/>
            <a:ext cx="311806" cy="293361"/>
            <a:chOff x="5972700" y="2330200"/>
            <a:chExt cx="411625" cy="387275"/>
          </a:xfrm>
        </p:grpSpPr>
        <p:sp>
          <p:nvSpPr>
            <p:cNvPr id="37" name="Shape 68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68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Прямокутник 1"/>
          <p:cNvSpPr/>
          <p:nvPr/>
        </p:nvSpPr>
        <p:spPr>
          <a:xfrm>
            <a:off x="1513474" y="514785"/>
            <a:ext cx="945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6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👉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3" name="Місце для вмісту 2"/>
          <p:cNvSpPr txBox="1">
            <a:spLocks/>
          </p:cNvSpPr>
          <p:nvPr/>
        </p:nvSpPr>
        <p:spPr>
          <a:xfrm>
            <a:off x="157316" y="1424552"/>
            <a:ext cx="5400205" cy="2962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uk-UA" sz="2200" b="1" dirty="0" smtClean="0">
                <a:solidFill>
                  <a:srgbClr val="EF80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Міськими, селищними</a:t>
            </a:r>
            <a:r>
              <a:rPr lang="en-US" sz="2200" b="1" dirty="0" smtClean="0">
                <a:solidFill>
                  <a:srgbClr val="EF80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 smtClean="0">
                <a:solidFill>
                  <a:srgbClr val="EF80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сільськими, радами, ОТГ та структурними підрозділами райдержадміністрацій </a:t>
            </a:r>
          </a:p>
          <a:p>
            <a:pPr marL="0" indent="0">
              <a:buNone/>
            </a:pPr>
            <a:endParaRPr lang="uk-UA" sz="2400" b="1" dirty="0" smtClean="0">
              <a:solidFill>
                <a:srgbClr val="EF80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b="1" dirty="0" smtClean="0">
                <a:solidFill>
                  <a:srgbClr val="EF80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Ініціативними групами, громадськими організаціями, благодійними фондами та ОСББ </a:t>
            </a:r>
            <a:endParaRPr lang="uk-UA" sz="2200" b="1" dirty="0">
              <a:solidFill>
                <a:srgbClr val="EF80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 вправо 3"/>
          <p:cNvSpPr/>
          <p:nvPr/>
        </p:nvSpPr>
        <p:spPr>
          <a:xfrm>
            <a:off x="5557521" y="1549678"/>
            <a:ext cx="1262614" cy="777639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uk-UA" sz="16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820135" y="1549678"/>
            <a:ext cx="2146089" cy="84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smtClean="0">
                <a:solidFill>
                  <a:srgbClr val="116B87"/>
                </a:solidFill>
                <a:latin typeface="Arial Black" panose="020B0A04020102020204" pitchFamily="34" charset="0"/>
              </a:rPr>
              <a:t>403</a:t>
            </a:r>
            <a:endParaRPr lang="uk-UA" sz="4800" dirty="0">
              <a:solidFill>
                <a:srgbClr val="116B87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трілка вправо 5"/>
          <p:cNvSpPr/>
          <p:nvPr/>
        </p:nvSpPr>
        <p:spPr>
          <a:xfrm>
            <a:off x="5557521" y="2909244"/>
            <a:ext cx="1262614" cy="777639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uk-UA" sz="16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679620" y="2905829"/>
            <a:ext cx="2464380" cy="84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smtClean="0">
                <a:solidFill>
                  <a:srgbClr val="116B87"/>
                </a:solidFill>
                <a:latin typeface="Arial Black" panose="020B0A04020102020204" pitchFamily="34" charset="0"/>
              </a:rPr>
              <a:t>699</a:t>
            </a:r>
            <a:endParaRPr lang="uk-UA" sz="4800" dirty="0">
              <a:solidFill>
                <a:srgbClr val="116B87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1831279" y="149702"/>
            <a:ext cx="6782127" cy="5746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FFFFFF"/>
              </a:buClr>
              <a:buSzPts val="2000"/>
              <a:buFont typeface="Roboto Condensed"/>
              <a:defRPr sz="24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r>
              <a:rPr lang="uk-UA" sz="2600" dirty="0" smtClean="0"/>
              <a:t>Потенційні переможці </a:t>
            </a:r>
            <a:r>
              <a:rPr lang="uk-UA" sz="2600" dirty="0"/>
              <a:t>за типами </a:t>
            </a:r>
            <a:r>
              <a:rPr lang="uk-UA" sz="2600" dirty="0" smtClean="0"/>
              <a:t>заявників</a:t>
            </a:r>
            <a:endParaRPr lang="uk-UA" sz="2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137"/>
            <a:ext cx="1288473" cy="5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1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1" name="Shape 322"/>
          <p:cNvSpPr/>
          <p:nvPr/>
        </p:nvSpPr>
        <p:spPr>
          <a:xfrm>
            <a:off x="4316080" y="760349"/>
            <a:ext cx="2046768" cy="1169466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Райони</a:t>
            </a:r>
            <a:endParaRPr lang="en" sz="1600" b="1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" name="Shape 323"/>
          <p:cNvSpPr/>
          <p:nvPr/>
        </p:nvSpPr>
        <p:spPr>
          <a:xfrm>
            <a:off x="2427111" y="760331"/>
            <a:ext cx="2082538" cy="1145102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Міста обласного значення</a:t>
            </a:r>
            <a:endParaRPr lang="en" b="1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" name="Shape 324"/>
          <p:cNvSpPr/>
          <p:nvPr/>
        </p:nvSpPr>
        <p:spPr>
          <a:xfrm>
            <a:off x="6161488" y="812649"/>
            <a:ext cx="1987125" cy="1092783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ОТГ</a:t>
            </a:r>
            <a:endParaRPr lang="en" sz="1600" b="1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4" name="Shape 420"/>
          <p:cNvGrpSpPr/>
          <p:nvPr/>
        </p:nvGrpSpPr>
        <p:grpSpPr>
          <a:xfrm rot="10800000">
            <a:off x="2301191" y="1798889"/>
            <a:ext cx="2250295" cy="665302"/>
            <a:chOff x="185742" y="1697043"/>
            <a:chExt cx="5301711" cy="1658117"/>
          </a:xfrm>
          <a:solidFill>
            <a:srgbClr val="FFC000"/>
          </a:solidFill>
        </p:grpSpPr>
        <p:sp>
          <p:nvSpPr>
            <p:cNvPr id="15" name="Shape 421"/>
            <p:cNvSpPr/>
            <p:nvPr/>
          </p:nvSpPr>
          <p:spPr>
            <a:xfrm rot="10800000" flipH="1">
              <a:off x="1427829" y="1711927"/>
              <a:ext cx="2885067" cy="11986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199</a:t>
              </a:r>
              <a:endParaRPr lang="en" sz="24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" name="Shape 422"/>
            <p:cNvSpPr/>
            <p:nvPr/>
          </p:nvSpPr>
          <p:spPr>
            <a:xfrm rot="10800000" flipH="1">
              <a:off x="4243653" y="1697070"/>
              <a:ext cx="1243800" cy="1243801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7" name="Shape 42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8" name="Shape 42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9" name="Shape 425"/>
          <p:cNvGrpSpPr/>
          <p:nvPr/>
        </p:nvGrpSpPr>
        <p:grpSpPr>
          <a:xfrm rot="10800000">
            <a:off x="4133810" y="1798889"/>
            <a:ext cx="2362465" cy="665289"/>
            <a:chOff x="185742" y="1697030"/>
            <a:chExt cx="5165698" cy="1658130"/>
          </a:xfrm>
        </p:grpSpPr>
        <p:sp>
          <p:nvSpPr>
            <p:cNvPr id="20" name="Shape 426"/>
            <p:cNvSpPr/>
            <p:nvPr/>
          </p:nvSpPr>
          <p:spPr>
            <a:xfrm rot="10800000" flipH="1">
              <a:off x="1426313" y="1697030"/>
              <a:ext cx="261142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653</a:t>
              </a:r>
              <a:endParaRPr lang="en" sz="24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1" name="Shape 427"/>
            <p:cNvSpPr/>
            <p:nvPr/>
          </p:nvSpPr>
          <p:spPr>
            <a:xfrm rot="10800000" flipH="1">
              <a:off x="4009786" y="1697042"/>
              <a:ext cx="1341654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2" name="Shape 428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" name="Shape 429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4" name="Shape 430"/>
          <p:cNvGrpSpPr/>
          <p:nvPr/>
        </p:nvGrpSpPr>
        <p:grpSpPr>
          <a:xfrm rot="10800000">
            <a:off x="6110573" y="1798887"/>
            <a:ext cx="2122149" cy="665307"/>
            <a:chOff x="185742" y="1697030"/>
            <a:chExt cx="5165698" cy="1658130"/>
          </a:xfrm>
          <a:solidFill>
            <a:srgbClr val="FFC000"/>
          </a:solidFill>
        </p:grpSpPr>
        <p:sp>
          <p:nvSpPr>
            <p:cNvPr id="25" name="Shape 431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250</a:t>
              </a:r>
              <a:endParaRPr lang="en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6" name="Shape 43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7" name="Shape 43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" name="Shape 43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9" name="Shape 420"/>
          <p:cNvGrpSpPr/>
          <p:nvPr/>
        </p:nvGrpSpPr>
        <p:grpSpPr>
          <a:xfrm rot="10800000">
            <a:off x="2271802" y="2494192"/>
            <a:ext cx="2192565" cy="657361"/>
            <a:chOff x="185742" y="1697030"/>
            <a:chExt cx="5165698" cy="1658130"/>
          </a:xfrm>
          <a:solidFill>
            <a:srgbClr val="FFC000"/>
          </a:solidFill>
        </p:grpSpPr>
        <p:sp>
          <p:nvSpPr>
            <p:cNvPr id="30" name="Shape 421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54,62</a:t>
              </a:r>
              <a:endParaRPr lang="en" sz="24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1" name="Shape 42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2" name="Shape 42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3" name="Shape 42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4" name="Shape 425"/>
          <p:cNvGrpSpPr/>
          <p:nvPr/>
        </p:nvGrpSpPr>
        <p:grpSpPr>
          <a:xfrm rot="10800000">
            <a:off x="4045541" y="2494192"/>
            <a:ext cx="2362465" cy="657343"/>
            <a:chOff x="185742" y="1697030"/>
            <a:chExt cx="5165698" cy="1658130"/>
          </a:xfrm>
        </p:grpSpPr>
        <p:sp>
          <p:nvSpPr>
            <p:cNvPr id="35" name="Shape 426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164,4</a:t>
              </a:r>
              <a:endParaRPr lang="en" sz="24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6" name="Shape 4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7" name="Shape 428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8" name="Shape 429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9" name="Shape 430"/>
          <p:cNvGrpSpPr/>
          <p:nvPr/>
        </p:nvGrpSpPr>
        <p:grpSpPr>
          <a:xfrm rot="10800000">
            <a:off x="6022305" y="2494192"/>
            <a:ext cx="2212944" cy="657361"/>
            <a:chOff x="185742" y="1697030"/>
            <a:chExt cx="5165698" cy="1658130"/>
          </a:xfrm>
          <a:solidFill>
            <a:srgbClr val="FFC000"/>
          </a:solidFill>
        </p:grpSpPr>
        <p:sp>
          <p:nvSpPr>
            <p:cNvPr id="40" name="Shape 431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71,3</a:t>
              </a:r>
              <a:endParaRPr lang="en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1" name="Shape 43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" name="Shape 43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" name="Shape 43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4" name="Shape 420"/>
          <p:cNvGrpSpPr/>
          <p:nvPr/>
        </p:nvGrpSpPr>
        <p:grpSpPr>
          <a:xfrm rot="10800000">
            <a:off x="2269281" y="3151548"/>
            <a:ext cx="2192565" cy="657361"/>
            <a:chOff x="185742" y="1697030"/>
            <a:chExt cx="5165698" cy="1658130"/>
          </a:xfrm>
          <a:solidFill>
            <a:srgbClr val="FFC000"/>
          </a:solidFill>
        </p:grpSpPr>
        <p:sp>
          <p:nvSpPr>
            <p:cNvPr id="45" name="Shape 421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24,94</a:t>
              </a:r>
              <a:endParaRPr lang="en" sz="24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6" name="Shape 42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" name="Shape 42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8" name="Shape 42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9" name="Shape 425"/>
          <p:cNvGrpSpPr/>
          <p:nvPr/>
        </p:nvGrpSpPr>
        <p:grpSpPr>
          <a:xfrm rot="10800000">
            <a:off x="4043020" y="3151548"/>
            <a:ext cx="2362465" cy="657343"/>
            <a:chOff x="185742" y="1697030"/>
            <a:chExt cx="5165698" cy="1658130"/>
          </a:xfrm>
        </p:grpSpPr>
        <p:sp>
          <p:nvSpPr>
            <p:cNvPr id="50" name="Shape 426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76,68</a:t>
              </a:r>
              <a:endParaRPr lang="en" sz="24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1" name="Shape 4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2" name="Shape 428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3" name="Shape 429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4" name="Shape 430"/>
          <p:cNvGrpSpPr/>
          <p:nvPr/>
        </p:nvGrpSpPr>
        <p:grpSpPr>
          <a:xfrm rot="10800000">
            <a:off x="6019784" y="3151548"/>
            <a:ext cx="2212944" cy="657361"/>
            <a:chOff x="185742" y="1697030"/>
            <a:chExt cx="5165698" cy="1658130"/>
          </a:xfrm>
          <a:solidFill>
            <a:srgbClr val="FFC000"/>
          </a:solidFill>
        </p:grpSpPr>
        <p:sp>
          <p:nvSpPr>
            <p:cNvPr id="55" name="Shape 431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32,98</a:t>
              </a:r>
              <a:endParaRPr lang="en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" name="Shape 43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7" name="Shape 43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8" name="Shape 43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9" name="Shape 420"/>
          <p:cNvGrpSpPr/>
          <p:nvPr/>
        </p:nvGrpSpPr>
        <p:grpSpPr>
          <a:xfrm rot="10800000">
            <a:off x="2269279" y="3783460"/>
            <a:ext cx="2192565" cy="657361"/>
            <a:chOff x="185742" y="1697030"/>
            <a:chExt cx="5165698" cy="1658130"/>
          </a:xfrm>
          <a:solidFill>
            <a:srgbClr val="FFC000"/>
          </a:solidFill>
        </p:grpSpPr>
        <p:sp>
          <p:nvSpPr>
            <p:cNvPr id="60" name="Shape 421"/>
            <p:cNvSpPr/>
            <p:nvPr/>
          </p:nvSpPr>
          <p:spPr>
            <a:xfrm rot="10800000" flipH="1">
              <a:off x="1426312" y="1697030"/>
              <a:ext cx="2693401" cy="12438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14,41</a:t>
              </a:r>
              <a:endParaRPr lang="en" sz="24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1" name="Shape 42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2" name="Shape 42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3" name="Shape 42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4" name="Shape 425"/>
          <p:cNvGrpSpPr/>
          <p:nvPr/>
        </p:nvGrpSpPr>
        <p:grpSpPr>
          <a:xfrm rot="10800000">
            <a:off x="4043018" y="3783460"/>
            <a:ext cx="2362465" cy="657343"/>
            <a:chOff x="185742" y="1697030"/>
            <a:chExt cx="5165698" cy="1658130"/>
          </a:xfrm>
        </p:grpSpPr>
        <p:sp>
          <p:nvSpPr>
            <p:cNvPr id="65" name="Shape 426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37,33</a:t>
              </a:r>
              <a:endParaRPr lang="en" sz="24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6" name="Shape 4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7" name="Shape 428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8" name="Shape 429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9" name="Shape 430"/>
          <p:cNvGrpSpPr/>
          <p:nvPr/>
        </p:nvGrpSpPr>
        <p:grpSpPr>
          <a:xfrm rot="10800000">
            <a:off x="6019782" y="3783460"/>
            <a:ext cx="2212944" cy="657361"/>
            <a:chOff x="185742" y="1697030"/>
            <a:chExt cx="5165698" cy="1658130"/>
          </a:xfrm>
          <a:solidFill>
            <a:srgbClr val="FFC000"/>
          </a:solidFill>
        </p:grpSpPr>
        <p:sp>
          <p:nvSpPr>
            <p:cNvPr id="70" name="Shape 431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14,89</a:t>
              </a:r>
              <a:endParaRPr lang="en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1" name="Shape 43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2" name="Shape 43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3" name="Shape 43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74" name="Shape 465"/>
          <p:cNvSpPr txBox="1">
            <a:spLocks/>
          </p:cNvSpPr>
          <p:nvPr/>
        </p:nvSpPr>
        <p:spPr>
          <a:xfrm>
            <a:off x="2117639" y="10935"/>
            <a:ext cx="6702013" cy="555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uk-UA" sz="2400" dirty="0" smtClean="0">
                <a:solidFill>
                  <a:srgbClr val="3F5378"/>
                </a:solidFill>
              </a:rPr>
              <a:t>Розподіл потенційних переможців за територіями</a:t>
            </a:r>
            <a:endParaRPr lang="en" sz="2400" dirty="0">
              <a:solidFill>
                <a:srgbClr val="3F5378"/>
              </a:solidFill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8301843"/>
              </p:ext>
            </p:extLst>
          </p:nvPr>
        </p:nvGraphicFramePr>
        <p:xfrm>
          <a:off x="611670" y="948266"/>
          <a:ext cx="1470648" cy="3688230"/>
        </p:xfrm>
        <a:graphic>
          <a:graphicData uri="http://schemas.openxmlformats.org/drawingml/2006/table">
            <a:tbl>
              <a:tblPr>
                <a:noFill/>
                <a:tableStyleId>{5CDC5919-B162-4201-840C-6219EA468C1E}</a:tableStyleId>
              </a:tblPr>
              <a:tblGrid>
                <a:gridCol w="1470648">
                  <a:extLst>
                    <a:ext uri="{9D8B030D-6E8A-4147-A177-3AD203B41FA5}">
                      <a16:colId xmlns:a16="http://schemas.microsoft.com/office/drawing/2014/main" xmlns="" val="3066230829"/>
                    </a:ext>
                  </a:extLst>
                </a:gridCol>
              </a:tblGrid>
              <a:tr h="833531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buNone/>
                      </a:pPr>
                      <a:r>
                        <a:rPr lang="uk-UA" b="1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Територія</a:t>
                      </a:r>
                      <a:endParaRPr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4501399"/>
                  </a:ext>
                </a:extLst>
              </a:tr>
              <a:tr h="716924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buNone/>
                      </a:pPr>
                      <a:r>
                        <a:rPr lang="uk-UA" b="1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Кількість</a:t>
                      </a:r>
                      <a:r>
                        <a:rPr lang="uk-UA" b="1" baseline="0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проектів</a:t>
                      </a:r>
                      <a:endParaRPr lang="en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5327666"/>
                  </a:ext>
                </a:extLst>
              </a:tr>
              <a:tr h="626533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buNone/>
                      </a:pPr>
                      <a:r>
                        <a:rPr lang="uk-UA" b="1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Загальна вартість</a:t>
                      </a:r>
                      <a:endParaRPr lang="en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2798820"/>
                  </a:ext>
                </a:extLst>
              </a:tr>
              <a:tr h="7943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uk-UA" b="1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Кошти обласного бюджету</a:t>
                      </a:r>
                      <a:endParaRPr lang="en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053791"/>
                  </a:ext>
                </a:extLst>
              </a:tr>
              <a:tr h="716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uk-UA" b="1" dirty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Небюджетний внесок</a:t>
                      </a:r>
                      <a:endParaRPr lang="en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5861580"/>
                  </a:ext>
                </a:extLst>
              </a:tr>
            </a:tbl>
          </a:graphicData>
        </a:graphic>
      </p:graphicFrame>
      <p:pic>
        <p:nvPicPr>
          <p:cNvPr id="78" name="Рисунок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528"/>
            <a:ext cx="1288473" cy="5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426"/>
          <p:cNvSpPr/>
          <p:nvPr/>
        </p:nvSpPr>
        <p:spPr>
          <a:xfrm flipH="1">
            <a:off x="6874442" y="4151849"/>
            <a:ext cx="1881306" cy="279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Небюджетний внесок</a:t>
            </a:r>
          </a:p>
        </p:txBody>
      </p:sp>
      <p:sp>
        <p:nvSpPr>
          <p:cNvPr id="34" name="Shape 426"/>
          <p:cNvSpPr/>
          <p:nvPr/>
        </p:nvSpPr>
        <p:spPr>
          <a:xfrm flipH="1">
            <a:off x="6874441" y="3110609"/>
            <a:ext cx="1881308" cy="341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Обласний бюджет</a:t>
            </a:r>
          </a:p>
        </p:txBody>
      </p:sp>
      <p:sp>
        <p:nvSpPr>
          <p:cNvPr id="31" name="Shape 426"/>
          <p:cNvSpPr/>
          <p:nvPr/>
        </p:nvSpPr>
        <p:spPr>
          <a:xfrm flipH="1">
            <a:off x="6874440" y="2085272"/>
            <a:ext cx="1881305" cy="341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Загальна вартість</a:t>
            </a:r>
          </a:p>
        </p:txBody>
      </p:sp>
      <p:sp>
        <p:nvSpPr>
          <p:cNvPr id="30" name="Shape 421"/>
          <p:cNvSpPr/>
          <p:nvPr/>
        </p:nvSpPr>
        <p:spPr>
          <a:xfrm flipH="1">
            <a:off x="6874441" y="1168053"/>
            <a:ext cx="1881307" cy="30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Кількість проектів</a:t>
            </a:r>
            <a:endParaRPr lang="en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528"/>
            <a:ext cx="1288473" cy="571525"/>
          </a:xfrm>
          <a:prstGeom prst="rect">
            <a:avLst/>
          </a:prstGeom>
        </p:spPr>
      </p:pic>
      <p:sp>
        <p:nvSpPr>
          <p:cNvPr id="3" name="Стрілка вниз 2"/>
          <p:cNvSpPr/>
          <p:nvPr/>
        </p:nvSpPr>
        <p:spPr>
          <a:xfrm flipH="1">
            <a:off x="4939245" y="1220066"/>
            <a:ext cx="81625" cy="532463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9" name="Shape 465"/>
          <p:cNvSpPr txBox="1">
            <a:spLocks/>
          </p:cNvSpPr>
          <p:nvPr/>
        </p:nvSpPr>
        <p:spPr>
          <a:xfrm>
            <a:off x="1208366" y="211187"/>
            <a:ext cx="5437276" cy="351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uk-UA" sz="2200" dirty="0" smtClean="0">
                <a:solidFill>
                  <a:srgbClr val="3F5378"/>
                </a:solidFill>
              </a:rPr>
              <a:t> Райони</a:t>
            </a:r>
            <a:endParaRPr lang="en" sz="2200" dirty="0">
              <a:solidFill>
                <a:srgbClr val="3F5378"/>
              </a:solidFill>
            </a:endParaRPr>
          </a:p>
        </p:txBody>
      </p:sp>
      <p:grpSp>
        <p:nvGrpSpPr>
          <p:cNvPr id="10" name="Shape 420"/>
          <p:cNvGrpSpPr/>
          <p:nvPr/>
        </p:nvGrpSpPr>
        <p:grpSpPr>
          <a:xfrm rot="10800000">
            <a:off x="6726034" y="562936"/>
            <a:ext cx="2284752" cy="648724"/>
            <a:chOff x="185742" y="1697043"/>
            <a:chExt cx="5165698" cy="1658117"/>
          </a:xfrm>
        </p:grpSpPr>
        <p:sp>
          <p:nvSpPr>
            <p:cNvPr id="11" name="Shape 421"/>
            <p:cNvSpPr/>
            <p:nvPr/>
          </p:nvSpPr>
          <p:spPr>
            <a:xfrm rot="10800000" flipH="1">
              <a:off x="1411443" y="1697621"/>
              <a:ext cx="26934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653</a:t>
              </a:r>
              <a:endParaRPr lang="en" sz="20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" name="Shape 42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3" name="Shape 42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4" name="Shape 42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5" name="Shape 425"/>
          <p:cNvGrpSpPr/>
          <p:nvPr/>
        </p:nvGrpSpPr>
        <p:grpSpPr>
          <a:xfrm rot="10800000">
            <a:off x="6722130" y="1387705"/>
            <a:ext cx="2288650" cy="731832"/>
            <a:chOff x="185742" y="1817542"/>
            <a:chExt cx="5165698" cy="1537618"/>
          </a:xfrm>
        </p:grpSpPr>
        <p:sp>
          <p:nvSpPr>
            <p:cNvPr id="16" name="Shape 426"/>
            <p:cNvSpPr/>
            <p:nvPr/>
          </p:nvSpPr>
          <p:spPr>
            <a:xfrm rot="10800000" flipH="1">
              <a:off x="1376394" y="1834705"/>
              <a:ext cx="2728540" cy="108847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0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164,4</a:t>
              </a:r>
            </a:p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16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млн грн</a:t>
              </a:r>
            </a:p>
          </p:txBody>
        </p:sp>
        <p:sp>
          <p:nvSpPr>
            <p:cNvPr id="17" name="Shape 427"/>
            <p:cNvSpPr/>
            <p:nvPr/>
          </p:nvSpPr>
          <p:spPr>
            <a:xfrm rot="10800000" flipH="1">
              <a:off x="4107640" y="1834703"/>
              <a:ext cx="1243800" cy="1106139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8" name="Shape 428"/>
            <p:cNvSpPr/>
            <p:nvPr/>
          </p:nvSpPr>
          <p:spPr>
            <a:xfrm flipH="1">
              <a:off x="185742" y="1817542"/>
              <a:ext cx="1243800" cy="1123302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9" name="Shape 429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0" name="Shape 430"/>
          <p:cNvGrpSpPr/>
          <p:nvPr/>
        </p:nvGrpSpPr>
        <p:grpSpPr>
          <a:xfrm rot="10800000">
            <a:off x="6726033" y="3424144"/>
            <a:ext cx="2279722" cy="738863"/>
            <a:chOff x="239254" y="2124816"/>
            <a:chExt cx="5165700" cy="1286169"/>
          </a:xfrm>
        </p:grpSpPr>
        <p:sp>
          <p:nvSpPr>
            <p:cNvPr id="21" name="Shape 431"/>
            <p:cNvSpPr/>
            <p:nvPr/>
          </p:nvSpPr>
          <p:spPr>
            <a:xfrm rot="10800000" flipH="1">
              <a:off x="1479825" y="2124816"/>
              <a:ext cx="2693400" cy="956885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000" b="1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37,33</a:t>
              </a:r>
            </a:p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16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</a:t>
              </a:r>
              <a:r>
                <a:rPr lang="uk-UA" sz="1600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лн грн</a:t>
              </a:r>
              <a:endParaRPr lang="en" sz="16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2" name="Shape 432"/>
            <p:cNvSpPr/>
            <p:nvPr/>
          </p:nvSpPr>
          <p:spPr>
            <a:xfrm rot="10800000" flipH="1">
              <a:off x="4161155" y="2124829"/>
              <a:ext cx="1243799" cy="956884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" name="Shape 433"/>
            <p:cNvSpPr/>
            <p:nvPr/>
          </p:nvSpPr>
          <p:spPr>
            <a:xfrm flipH="1">
              <a:off x="239254" y="2124830"/>
              <a:ext cx="1243799" cy="956885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4" name="Shape 434"/>
            <p:cNvSpPr/>
            <p:nvPr/>
          </p:nvSpPr>
          <p:spPr>
            <a:xfrm rot="10800000">
              <a:off x="239254" y="3092253"/>
              <a:ext cx="1243799" cy="318732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5" name="Shape 425"/>
          <p:cNvGrpSpPr/>
          <p:nvPr/>
        </p:nvGrpSpPr>
        <p:grpSpPr>
          <a:xfrm rot="10800000">
            <a:off x="6705866" y="2416256"/>
            <a:ext cx="2295773" cy="726236"/>
            <a:chOff x="152605" y="1909317"/>
            <a:chExt cx="5198835" cy="1356779"/>
          </a:xfrm>
        </p:grpSpPr>
        <p:sp>
          <p:nvSpPr>
            <p:cNvPr id="26" name="Shape 426"/>
            <p:cNvSpPr/>
            <p:nvPr/>
          </p:nvSpPr>
          <p:spPr>
            <a:xfrm rot="10800000" flipH="1">
              <a:off x="1426316" y="1909317"/>
              <a:ext cx="2693400" cy="103151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0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76,68</a:t>
              </a:r>
            </a:p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16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</a:t>
              </a:r>
              <a:r>
                <a:rPr lang="uk-UA" sz="16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лн грн</a:t>
              </a:r>
              <a:endParaRPr lang="en" sz="16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7" name="Shape 427"/>
            <p:cNvSpPr/>
            <p:nvPr/>
          </p:nvSpPr>
          <p:spPr>
            <a:xfrm rot="10800000" flipH="1">
              <a:off x="4107639" y="1909330"/>
              <a:ext cx="1243801" cy="1031511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" name="Shape 428"/>
            <p:cNvSpPr/>
            <p:nvPr/>
          </p:nvSpPr>
          <p:spPr>
            <a:xfrm flipH="1">
              <a:off x="185742" y="1909332"/>
              <a:ext cx="1243801" cy="1031511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9" name="Shape 429"/>
            <p:cNvSpPr/>
            <p:nvPr/>
          </p:nvSpPr>
          <p:spPr>
            <a:xfrm rot="10800000">
              <a:off x="152605" y="2922507"/>
              <a:ext cx="1243801" cy="343589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1698204"/>
              </p:ext>
            </p:extLst>
          </p:nvPr>
        </p:nvGraphicFramePr>
        <p:xfrm>
          <a:off x="244355" y="715309"/>
          <a:ext cx="6273837" cy="41974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4442">
                  <a:extLst>
                    <a:ext uri="{9D8B030D-6E8A-4147-A177-3AD203B41FA5}">
                      <a16:colId xmlns:a16="http://schemas.microsoft.com/office/drawing/2014/main" xmlns="" val="1376846297"/>
                    </a:ext>
                  </a:extLst>
                </a:gridCol>
                <a:gridCol w="2146522">
                  <a:extLst>
                    <a:ext uri="{9D8B030D-6E8A-4147-A177-3AD203B41FA5}">
                      <a16:colId xmlns:a16="http://schemas.microsoft.com/office/drawing/2014/main" xmlns="" val="3097783244"/>
                    </a:ext>
                  </a:extLst>
                </a:gridCol>
                <a:gridCol w="712800">
                  <a:extLst>
                    <a:ext uri="{9D8B030D-6E8A-4147-A177-3AD203B41FA5}">
                      <a16:colId xmlns:a16="http://schemas.microsoft.com/office/drawing/2014/main" xmlns="" val="3044346608"/>
                    </a:ext>
                  </a:extLst>
                </a:gridCol>
                <a:gridCol w="777600">
                  <a:extLst>
                    <a:ext uri="{9D8B030D-6E8A-4147-A177-3AD203B41FA5}">
                      <a16:colId xmlns:a16="http://schemas.microsoft.com/office/drawing/2014/main" xmlns="" val="1906717063"/>
                    </a:ext>
                  </a:extLst>
                </a:gridCol>
                <a:gridCol w="712800">
                  <a:extLst>
                    <a:ext uri="{9D8B030D-6E8A-4147-A177-3AD203B41FA5}">
                      <a16:colId xmlns:a16="http://schemas.microsoft.com/office/drawing/2014/main" xmlns="" val="1002719285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xmlns="" val="347314760"/>
                    </a:ext>
                  </a:extLst>
                </a:gridCol>
                <a:gridCol w="838873">
                  <a:extLst>
                    <a:ext uri="{9D8B030D-6E8A-4147-A177-3AD203B41FA5}">
                      <a16:colId xmlns:a16="http://schemas.microsoft.com/office/drawing/2014/main" xmlns="" val="2064002067"/>
                    </a:ext>
                  </a:extLst>
                </a:gridCol>
              </a:tblGrid>
              <a:tr h="395387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№з/п</a:t>
                      </a:r>
                      <a:endParaRPr lang="uk-UA" sz="1000" b="1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Територія</a:t>
                      </a: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Кількість поданих</a:t>
                      </a: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Кількість потенційних переможців</a:t>
                      </a: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Кошти обласного бюджету</a:t>
                      </a: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% переможців до поданих</a:t>
                      </a: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Середній % небюджетного внеску</a:t>
                      </a: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0366819"/>
                  </a:ext>
                </a:extLst>
              </a:tr>
              <a:tr h="14736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Старосамбірський</a:t>
                      </a:r>
                      <a:endParaRPr lang="uk-UA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7699,489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81,01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20,97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08827582"/>
                  </a:ext>
                </a:extLst>
              </a:tr>
              <a:tr h="14736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Самбірський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2465,735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24,76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10578936"/>
                  </a:ext>
                </a:extLst>
              </a:tr>
              <a:tr h="14736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Миколаївський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6028,056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70,49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20,63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60521109"/>
                  </a:ext>
                </a:extLst>
              </a:tr>
              <a:tr h="14736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Городоцький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4813,714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68,63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20,74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77545370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Кам'янка-Бузький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5869,673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67,27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34,49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64037731"/>
                  </a:ext>
                </a:extLst>
              </a:tr>
              <a:tr h="14736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Бродівський</a:t>
                      </a:r>
                      <a:endParaRPr lang="uk-UA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4023,147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56,76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25,33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87391395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Жовківський</a:t>
                      </a:r>
                      <a:endParaRPr lang="uk-UA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6813,85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56,15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22,01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75883822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Турківський</a:t>
                      </a:r>
                      <a:endParaRPr lang="uk-UA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2566,412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56,10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19,14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07120870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Сколівський</a:t>
                      </a:r>
                      <a:endParaRPr lang="uk-UA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3378,651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53,06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26,49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80302228"/>
                  </a:ext>
                </a:extLst>
              </a:tr>
              <a:tr h="14736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Дрогобицький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5140,573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21,27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9910084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11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Радехівський</a:t>
                      </a:r>
                      <a:endParaRPr lang="uk-UA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1549,666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48,78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25,20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31742611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12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Жидачівський</a:t>
                      </a:r>
                      <a:endParaRPr lang="uk-UA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2899,603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22,11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98844352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13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Золочівський</a:t>
                      </a:r>
                      <a:endParaRPr lang="uk-UA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7516,868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47,11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22,86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17996362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14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Буський</a:t>
                      </a:r>
                      <a:endParaRPr lang="uk-UA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1547,166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46,51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21,88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86154427"/>
                  </a:ext>
                </a:extLst>
              </a:tr>
              <a:tr h="14736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15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Мостиський</a:t>
                      </a:r>
                      <a:endParaRPr lang="uk-UA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957,038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46,15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17,34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34523381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16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Перемишлянський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1022,779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40,91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21,67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56600475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17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Стрийський</a:t>
                      </a:r>
                      <a:endParaRPr lang="uk-UA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2446,842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25,19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73862008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18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Сокальський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3414,839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38,82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21,32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6069581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19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Пустомитівський</a:t>
                      </a:r>
                      <a:endParaRPr lang="uk-UA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4619,389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35,11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21,74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25372395"/>
                  </a:ext>
                </a:extLst>
              </a:tr>
              <a:tr h="191976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20</a:t>
                      </a:r>
                      <a:endParaRPr lang="uk-UA" sz="10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Яворівський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1903,506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18,27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22,13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6443705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7528"/>
            <a:ext cx="1288473" cy="571525"/>
          </a:xfrm>
          <a:prstGeom prst="rect">
            <a:avLst/>
          </a:prstGeom>
        </p:spPr>
      </p:pic>
      <p:sp>
        <p:nvSpPr>
          <p:cNvPr id="3" name="Стрілка вниз 2"/>
          <p:cNvSpPr/>
          <p:nvPr/>
        </p:nvSpPr>
        <p:spPr>
          <a:xfrm flipH="1">
            <a:off x="4687659" y="2015259"/>
            <a:ext cx="45719" cy="404509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9" name="Shape 465"/>
          <p:cNvSpPr txBox="1">
            <a:spLocks/>
          </p:cNvSpPr>
          <p:nvPr/>
        </p:nvSpPr>
        <p:spPr>
          <a:xfrm>
            <a:off x="1751687" y="191863"/>
            <a:ext cx="6230430" cy="351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uk-UA" sz="2200" dirty="0" smtClean="0">
                <a:solidFill>
                  <a:srgbClr val="3F5378"/>
                </a:solidFill>
              </a:rPr>
              <a:t>Міста обласного значення</a:t>
            </a:r>
            <a:endParaRPr lang="en" sz="2200" dirty="0">
              <a:solidFill>
                <a:srgbClr val="3F5378"/>
              </a:solidFill>
            </a:endParaRPr>
          </a:p>
        </p:txBody>
      </p:sp>
      <p:sp>
        <p:nvSpPr>
          <p:cNvPr id="25" name="Shape 426"/>
          <p:cNvSpPr/>
          <p:nvPr/>
        </p:nvSpPr>
        <p:spPr>
          <a:xfrm flipH="1">
            <a:off x="6805129" y="4076647"/>
            <a:ext cx="1881306" cy="279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Небюджетний внесок</a:t>
            </a:r>
          </a:p>
        </p:txBody>
      </p:sp>
      <p:sp>
        <p:nvSpPr>
          <p:cNvPr id="26" name="Shape 426"/>
          <p:cNvSpPr/>
          <p:nvPr/>
        </p:nvSpPr>
        <p:spPr>
          <a:xfrm flipH="1">
            <a:off x="6746623" y="3166536"/>
            <a:ext cx="1881308" cy="34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Обласний бюджет</a:t>
            </a:r>
          </a:p>
        </p:txBody>
      </p:sp>
      <p:sp>
        <p:nvSpPr>
          <p:cNvPr id="27" name="Shape 426"/>
          <p:cNvSpPr/>
          <p:nvPr/>
        </p:nvSpPr>
        <p:spPr>
          <a:xfrm flipH="1">
            <a:off x="6746621" y="2210672"/>
            <a:ext cx="1881305" cy="341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Загальна вартість</a:t>
            </a:r>
          </a:p>
        </p:txBody>
      </p:sp>
      <p:sp>
        <p:nvSpPr>
          <p:cNvPr id="28" name="Shape 421"/>
          <p:cNvSpPr/>
          <p:nvPr/>
        </p:nvSpPr>
        <p:spPr>
          <a:xfrm flipH="1">
            <a:off x="6746621" y="1332809"/>
            <a:ext cx="1881307" cy="305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Кількість проектів</a:t>
            </a:r>
            <a:endParaRPr lang="en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9" name="Shape 420"/>
          <p:cNvGrpSpPr/>
          <p:nvPr/>
        </p:nvGrpSpPr>
        <p:grpSpPr>
          <a:xfrm rot="10800000">
            <a:off x="6640148" y="728323"/>
            <a:ext cx="2296289" cy="647523"/>
            <a:chOff x="185742" y="1697043"/>
            <a:chExt cx="5165698" cy="1658117"/>
          </a:xfrm>
        </p:grpSpPr>
        <p:sp>
          <p:nvSpPr>
            <p:cNvPr id="30" name="Shape 421"/>
            <p:cNvSpPr/>
            <p:nvPr/>
          </p:nvSpPr>
          <p:spPr>
            <a:xfrm rot="10800000" flipH="1">
              <a:off x="1411444" y="1697622"/>
              <a:ext cx="2704154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4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199</a:t>
              </a:r>
              <a:endParaRPr lang="en" sz="20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1" name="Shape 42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2" name="Shape 42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3" name="Shape 42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4" name="Shape 425"/>
          <p:cNvGrpSpPr/>
          <p:nvPr/>
        </p:nvGrpSpPr>
        <p:grpSpPr>
          <a:xfrm rot="10800000">
            <a:off x="6640148" y="1555682"/>
            <a:ext cx="2296293" cy="730477"/>
            <a:chOff x="185742" y="1817542"/>
            <a:chExt cx="5165698" cy="1537618"/>
          </a:xfrm>
        </p:grpSpPr>
        <p:sp>
          <p:nvSpPr>
            <p:cNvPr id="35" name="Shape 426"/>
            <p:cNvSpPr/>
            <p:nvPr/>
          </p:nvSpPr>
          <p:spPr>
            <a:xfrm rot="10800000" flipH="1">
              <a:off x="1376397" y="1834706"/>
              <a:ext cx="2731244" cy="108847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0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54,62</a:t>
              </a:r>
            </a:p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18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млн грн</a:t>
              </a:r>
            </a:p>
          </p:txBody>
        </p:sp>
        <p:sp>
          <p:nvSpPr>
            <p:cNvPr id="36" name="Shape 427"/>
            <p:cNvSpPr/>
            <p:nvPr/>
          </p:nvSpPr>
          <p:spPr>
            <a:xfrm rot="10800000" flipH="1">
              <a:off x="4107640" y="1834703"/>
              <a:ext cx="1243800" cy="1106139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7" name="Shape 428"/>
            <p:cNvSpPr/>
            <p:nvPr/>
          </p:nvSpPr>
          <p:spPr>
            <a:xfrm flipH="1">
              <a:off x="185742" y="1817542"/>
              <a:ext cx="1243800" cy="1123302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8" name="Shape 429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9" name="Shape 430"/>
          <p:cNvGrpSpPr/>
          <p:nvPr/>
        </p:nvGrpSpPr>
        <p:grpSpPr>
          <a:xfrm rot="10800000">
            <a:off x="6640148" y="3359621"/>
            <a:ext cx="2306118" cy="727663"/>
            <a:chOff x="217136" y="2124816"/>
            <a:chExt cx="5187818" cy="1269022"/>
          </a:xfrm>
        </p:grpSpPr>
        <p:sp>
          <p:nvSpPr>
            <p:cNvPr id="40" name="Shape 431"/>
            <p:cNvSpPr/>
            <p:nvPr/>
          </p:nvSpPr>
          <p:spPr>
            <a:xfrm rot="10800000" flipH="1">
              <a:off x="1479825" y="2124816"/>
              <a:ext cx="2693400" cy="956885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000" b="1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14,41</a:t>
              </a:r>
            </a:p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18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</a:t>
              </a:r>
              <a:r>
                <a:rPr lang="uk-UA" sz="1800" dirty="0" smtClean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лн грн</a:t>
              </a:r>
              <a:endParaRPr lang="en" sz="18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1" name="Shape 432"/>
            <p:cNvSpPr/>
            <p:nvPr/>
          </p:nvSpPr>
          <p:spPr>
            <a:xfrm rot="10800000" flipH="1">
              <a:off x="4161155" y="2124829"/>
              <a:ext cx="1243799" cy="956884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" name="Shape 433"/>
            <p:cNvSpPr/>
            <p:nvPr/>
          </p:nvSpPr>
          <p:spPr>
            <a:xfrm flipH="1">
              <a:off x="239254" y="2124830"/>
              <a:ext cx="1243799" cy="956885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" name="Shape 434"/>
            <p:cNvSpPr/>
            <p:nvPr/>
          </p:nvSpPr>
          <p:spPr>
            <a:xfrm rot="10800000">
              <a:off x="217136" y="3075107"/>
              <a:ext cx="1243800" cy="318731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4" name="Shape 425"/>
          <p:cNvGrpSpPr/>
          <p:nvPr/>
        </p:nvGrpSpPr>
        <p:grpSpPr>
          <a:xfrm rot="10800000">
            <a:off x="6640148" y="2472894"/>
            <a:ext cx="2233671" cy="724891"/>
            <a:chOff x="152605" y="1909317"/>
            <a:chExt cx="5198835" cy="1356779"/>
          </a:xfrm>
        </p:grpSpPr>
        <p:sp>
          <p:nvSpPr>
            <p:cNvPr id="45" name="Shape 426"/>
            <p:cNvSpPr/>
            <p:nvPr/>
          </p:nvSpPr>
          <p:spPr>
            <a:xfrm rot="10800000" flipH="1">
              <a:off x="1426316" y="1909317"/>
              <a:ext cx="2693400" cy="103151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2000" b="1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24,94</a:t>
              </a:r>
            </a:p>
            <a:p>
              <a:pPr marL="0" lvl="0" indent="0" algn="ctr" rtl="0">
                <a:spcBef>
                  <a:spcPts val="0"/>
                </a:spcBef>
                <a:buNone/>
              </a:pPr>
              <a:r>
                <a:rPr lang="uk-UA" sz="18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м</a:t>
              </a:r>
              <a:r>
                <a:rPr lang="uk-UA" sz="1800" dirty="0" smtClean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лн грн</a:t>
              </a:r>
              <a:endParaRPr lang="en" sz="18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6" name="Shape 427"/>
            <p:cNvSpPr/>
            <p:nvPr/>
          </p:nvSpPr>
          <p:spPr>
            <a:xfrm rot="10800000" flipH="1">
              <a:off x="4107639" y="1909330"/>
              <a:ext cx="1243801" cy="1031511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7" name="Shape 428"/>
            <p:cNvSpPr/>
            <p:nvPr/>
          </p:nvSpPr>
          <p:spPr>
            <a:xfrm flipH="1">
              <a:off x="185742" y="1909332"/>
              <a:ext cx="1243801" cy="1031511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8" name="Shape 429"/>
            <p:cNvSpPr/>
            <p:nvPr/>
          </p:nvSpPr>
          <p:spPr>
            <a:xfrm rot="10800000">
              <a:off x="152605" y="2922507"/>
              <a:ext cx="1243801" cy="343589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2197996"/>
              </p:ext>
            </p:extLst>
          </p:nvPr>
        </p:nvGraphicFramePr>
        <p:xfrm>
          <a:off x="475200" y="1305931"/>
          <a:ext cx="5863480" cy="249193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3600">
                  <a:extLst>
                    <a:ext uri="{9D8B030D-6E8A-4147-A177-3AD203B41FA5}">
                      <a16:colId xmlns:a16="http://schemas.microsoft.com/office/drawing/2014/main" xmlns="" val="150326672"/>
                    </a:ext>
                  </a:extLst>
                </a:gridCol>
                <a:gridCol w="1375200">
                  <a:extLst>
                    <a:ext uri="{9D8B030D-6E8A-4147-A177-3AD203B41FA5}">
                      <a16:colId xmlns:a16="http://schemas.microsoft.com/office/drawing/2014/main" xmlns="" val="3979893071"/>
                    </a:ext>
                  </a:extLst>
                </a:gridCol>
                <a:gridCol w="784800">
                  <a:extLst>
                    <a:ext uri="{9D8B030D-6E8A-4147-A177-3AD203B41FA5}">
                      <a16:colId xmlns:a16="http://schemas.microsoft.com/office/drawing/2014/main" xmlns="" val="853546528"/>
                    </a:ext>
                  </a:extLst>
                </a:gridCol>
                <a:gridCol w="842400">
                  <a:extLst>
                    <a:ext uri="{9D8B030D-6E8A-4147-A177-3AD203B41FA5}">
                      <a16:colId xmlns:a16="http://schemas.microsoft.com/office/drawing/2014/main" xmlns="" val="147282567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340558159"/>
                    </a:ext>
                  </a:extLst>
                </a:gridCol>
                <a:gridCol w="892800">
                  <a:extLst>
                    <a:ext uri="{9D8B030D-6E8A-4147-A177-3AD203B41FA5}">
                      <a16:colId xmlns:a16="http://schemas.microsoft.com/office/drawing/2014/main" xmlns="" val="4121045379"/>
                    </a:ext>
                  </a:extLst>
                </a:gridCol>
                <a:gridCol w="902680">
                  <a:extLst>
                    <a:ext uri="{9D8B030D-6E8A-4147-A177-3AD203B41FA5}">
                      <a16:colId xmlns:a16="http://schemas.microsoft.com/office/drawing/2014/main" xmlns="" val="3801877373"/>
                    </a:ext>
                  </a:extLst>
                </a:gridCol>
              </a:tblGrid>
              <a:tr h="62395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№з/п</a:t>
                      </a:r>
                      <a:endParaRPr lang="uk-UA" sz="1100" b="1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Територія</a:t>
                      </a: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Кількість поданих</a:t>
                      </a: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Кількість потенційних переможців</a:t>
                      </a: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Кошти обласного бюджету</a:t>
                      </a: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% переможців до поданих</a:t>
                      </a: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Середній % небюджетного внеску</a:t>
                      </a:r>
                    </a:p>
                  </a:txBody>
                  <a:tcPr marL="4401" marR="4401" marT="4401" marB="0" anchor="ctr">
                    <a:solidFill>
                      <a:srgbClr val="F6B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3518783"/>
                  </a:ext>
                </a:extLst>
              </a:tr>
              <a:tr h="20755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</a:t>
                      </a:r>
                      <a:endParaRPr lang="uk-UA" sz="11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 Борислав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2533,446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73,53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20,64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01980531"/>
                  </a:ext>
                </a:extLst>
              </a:tr>
              <a:tr h="20755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</a:t>
                      </a:r>
                      <a:endParaRPr lang="uk-UA" sz="11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 Червоноград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3276,727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72,73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90761388"/>
                  </a:ext>
                </a:extLst>
              </a:tr>
              <a:tr h="20755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</a:t>
                      </a:r>
                      <a:endParaRPr lang="uk-UA" sz="11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 Дрогобич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6192,193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22,67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45347744"/>
                  </a:ext>
                </a:extLst>
              </a:tr>
              <a:tr h="20755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</a:t>
                      </a:r>
                      <a:endParaRPr lang="uk-UA" sz="11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 Львів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10779,445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45,06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33,06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94457712"/>
                  </a:ext>
                </a:extLst>
              </a:tr>
              <a:tr h="20755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  <a:endParaRPr lang="uk-UA" sz="11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 Самбір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1017,434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23,55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77596170"/>
                  </a:ext>
                </a:extLst>
              </a:tr>
              <a:tr h="20755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</a:t>
                      </a:r>
                      <a:endParaRPr lang="uk-UA" sz="11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 Моршин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386,043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18,77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25098535"/>
                  </a:ext>
                </a:extLst>
              </a:tr>
              <a:tr h="20755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</a:t>
                      </a:r>
                      <a:endParaRPr lang="uk-UA" sz="11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 Новий Розділ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366,284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33,55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70815360"/>
                  </a:ext>
                </a:extLst>
              </a:tr>
              <a:tr h="20755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</a:t>
                      </a:r>
                      <a:endParaRPr lang="uk-UA" sz="11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 Трускавець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393,18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18,75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19,33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59446232"/>
                  </a:ext>
                </a:extLst>
              </a:tr>
              <a:tr h="20755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</a:t>
                      </a:r>
                      <a:endParaRPr lang="uk-UA" sz="11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 Стрий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 </a:t>
                      </a:r>
                      <a:r>
                        <a:rPr lang="uk-UA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0</a:t>
                      </a:r>
                      <a:endParaRPr lang="uk-UA" sz="11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0,0</a:t>
                      </a:r>
                      <a:endParaRPr lang="uk-UA" sz="11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2567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53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7" y="-55798"/>
            <a:ext cx="1288473" cy="571525"/>
          </a:xfrm>
          <a:prstGeom prst="rect">
            <a:avLst/>
          </a:prstGeom>
        </p:spPr>
      </p:pic>
      <p:sp>
        <p:nvSpPr>
          <p:cNvPr id="3" name="Стрілка вниз 2"/>
          <p:cNvSpPr/>
          <p:nvPr/>
        </p:nvSpPr>
        <p:spPr>
          <a:xfrm>
            <a:off x="5545329" y="1288364"/>
            <a:ext cx="68351" cy="453432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9" name="Shape 465"/>
          <p:cNvSpPr txBox="1">
            <a:spLocks/>
          </p:cNvSpPr>
          <p:nvPr/>
        </p:nvSpPr>
        <p:spPr>
          <a:xfrm>
            <a:off x="1712035" y="99848"/>
            <a:ext cx="6230430" cy="28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uk-UA" dirty="0" smtClean="0">
                <a:solidFill>
                  <a:srgbClr val="3F5378"/>
                </a:solidFill>
              </a:rPr>
              <a:t>ОТГ</a:t>
            </a:r>
            <a:endParaRPr lang="en" dirty="0">
              <a:solidFill>
                <a:srgbClr val="3F5378"/>
              </a:solidFill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99097" y="4740246"/>
            <a:ext cx="327432" cy="34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3535140"/>
              </p:ext>
            </p:extLst>
          </p:nvPr>
        </p:nvGraphicFramePr>
        <p:xfrm>
          <a:off x="426529" y="719258"/>
          <a:ext cx="6621679" cy="408163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97082">
                  <a:extLst>
                    <a:ext uri="{9D8B030D-6E8A-4147-A177-3AD203B41FA5}">
                      <a16:colId xmlns:a16="http://schemas.microsoft.com/office/drawing/2014/main" xmlns="" val="1555180678"/>
                    </a:ext>
                  </a:extLst>
                </a:gridCol>
                <a:gridCol w="2028516">
                  <a:extLst>
                    <a:ext uri="{9D8B030D-6E8A-4147-A177-3AD203B41FA5}">
                      <a16:colId xmlns:a16="http://schemas.microsoft.com/office/drawing/2014/main" xmlns="" val="609592345"/>
                    </a:ext>
                  </a:extLst>
                </a:gridCol>
                <a:gridCol w="956754">
                  <a:extLst>
                    <a:ext uri="{9D8B030D-6E8A-4147-A177-3AD203B41FA5}">
                      <a16:colId xmlns:a16="http://schemas.microsoft.com/office/drawing/2014/main" xmlns="" val="1567882278"/>
                    </a:ext>
                  </a:extLst>
                </a:gridCol>
                <a:gridCol w="891125">
                  <a:extLst>
                    <a:ext uri="{9D8B030D-6E8A-4147-A177-3AD203B41FA5}">
                      <a16:colId xmlns:a16="http://schemas.microsoft.com/office/drawing/2014/main" xmlns="" val="3575006646"/>
                    </a:ext>
                  </a:extLst>
                </a:gridCol>
                <a:gridCol w="876492">
                  <a:extLst>
                    <a:ext uri="{9D8B030D-6E8A-4147-A177-3AD203B41FA5}">
                      <a16:colId xmlns:a16="http://schemas.microsoft.com/office/drawing/2014/main" xmlns="" val="2491053815"/>
                    </a:ext>
                  </a:extLst>
                </a:gridCol>
                <a:gridCol w="785855">
                  <a:extLst>
                    <a:ext uri="{9D8B030D-6E8A-4147-A177-3AD203B41FA5}">
                      <a16:colId xmlns:a16="http://schemas.microsoft.com/office/drawing/2014/main" xmlns="" val="2084937542"/>
                    </a:ext>
                  </a:extLst>
                </a:gridCol>
                <a:gridCol w="785855">
                  <a:extLst>
                    <a:ext uri="{9D8B030D-6E8A-4147-A177-3AD203B41FA5}">
                      <a16:colId xmlns:a16="http://schemas.microsoft.com/office/drawing/2014/main" xmlns="" val="2802149519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i="0" u="none" strike="noStrike" cap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№з/п</a:t>
                      </a: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Територія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Кількість поданих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Кількість потенційних переможців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Кошти обласного бюджету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% переможців до поданих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Середній % небюджетного внеску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4406" marR="4406" marT="4406" marB="0" anchor="ctr">
                    <a:solidFill>
                      <a:srgbClr val="F6B5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245700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Бабинська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23,35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13653134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Вільшаницька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518,256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18,19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96309789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Воле-</a:t>
                      </a: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Баранецька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426,309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22,47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92422768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Дублянська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1119,742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79516361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Заболотцівська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115,36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76199855"/>
                  </a:ext>
                </a:extLst>
              </a:tr>
              <a:tr h="208177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Нижанковицька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608,496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20,29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0177858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Мостиська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94,44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21,32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47962369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Судововишнянська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1702,623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92,86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22,12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06617966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Грабовецька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907,027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92,31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21,64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01894680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Бісковицька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1097,526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19,91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70073008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Новоміська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609,498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85,71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21,81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84022846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Лопатинська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821,048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81,82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21,86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73812664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Солонківська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2939,681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76,19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20,41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16575984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Розвадівська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651,247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71,43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19,86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70776864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Меденицька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1025,835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69,23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23,44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27051078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Рудківська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1471,67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69,23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17,21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03352066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Волицька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642,352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18,41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80714981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Гніздичівська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248,98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24,00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13255207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Чукв'янська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749,92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66,67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18,47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85167763"/>
                  </a:ext>
                </a:extLst>
              </a:tr>
              <a:tr h="11013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Великомостівська</a:t>
                      </a: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 ОТГ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374,075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62,50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21,68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3925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46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921</Words>
  <Application>Microsoft Office PowerPoint</Application>
  <PresentationFormat>Экран (16:9)</PresentationFormat>
  <Paragraphs>672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Roboto Condensed</vt:lpstr>
      <vt:lpstr>Arial Black</vt:lpstr>
      <vt:lpstr>Verdana</vt:lpstr>
      <vt:lpstr>Times New Roman</vt:lpstr>
      <vt:lpstr>Arvo</vt:lpstr>
      <vt:lpstr>Roboto Condensed Light</vt:lpstr>
      <vt:lpstr>Wingdings</vt:lpstr>
      <vt:lpstr>Salerio template</vt:lpstr>
      <vt:lpstr>Обласний конкурс проектів місцевого розвитку 2019 рік</vt:lpstr>
      <vt:lpstr>Слайд 2</vt:lpstr>
      <vt:lpstr>Слайд 3</vt:lpstr>
      <vt:lpstr>1102</vt:lpstr>
      <vt:lpstr>Слайд 5</vt:lpstr>
      <vt:lpstr>Слайд 6</vt:lpstr>
      <vt:lpstr>Слайд 7</vt:lpstr>
      <vt:lpstr>Слайд 8</vt:lpstr>
      <vt:lpstr>Слайд 9</vt:lpstr>
      <vt:lpstr>Слайд 10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rada122</dc:creator>
  <cp:lastModifiedBy>rada18</cp:lastModifiedBy>
  <cp:revision>166</cp:revision>
  <cp:lastPrinted>2018-04-04T12:22:29Z</cp:lastPrinted>
  <dcterms:modified xsi:type="dcterms:W3CDTF">2019-04-05T07:24:13Z</dcterms:modified>
</cp:coreProperties>
</file>