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8"/>
  </p:notesMasterIdLst>
  <p:handoutMasterIdLst>
    <p:handoutMasterId r:id="rId9"/>
  </p:handoutMasterIdLst>
  <p:sldIdLst>
    <p:sldId id="459" r:id="rId2"/>
    <p:sldId id="424" r:id="rId3"/>
    <p:sldId id="457" r:id="rId4"/>
    <p:sldId id="454" r:id="rId5"/>
    <p:sldId id="458" r:id="rId6"/>
    <p:sldId id="460" r:id="rId7"/>
  </p:sldIdLst>
  <p:sldSz cx="9144000" cy="6858000" type="screen4x3"/>
  <p:notesSz cx="6669088" cy="97536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2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0033"/>
    <a:srgbClr val="DEFF9B"/>
    <a:srgbClr val="FFFF7F"/>
    <a:srgbClr val="E8BFB2"/>
    <a:srgbClr val="990033"/>
    <a:srgbClr val="DFE6D2"/>
    <a:srgbClr val="B1DEB0"/>
    <a:srgbClr val="FFEB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Помірний стиль 4 –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B1032C-EA38-4F05-BA0D-38AFFFC7BED3}" styleName="Світлий стиль 3 –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FD4443E-F989-4FC4-A0C8-D5A2AF1F390B}" styleName="Темний стиль 1 –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1" autoAdjust="0"/>
    <p:restoredTop sz="79935" autoAdjust="0"/>
  </p:normalViewPr>
  <p:slideViewPr>
    <p:cSldViewPr>
      <p:cViewPr varScale="1">
        <p:scale>
          <a:sx n="86" d="100"/>
          <a:sy n="86" d="100"/>
        </p:scale>
        <p:origin x="1378" y="58"/>
      </p:cViewPr>
      <p:guideLst>
        <p:guide orient="horz" pos="1680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87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51" tIns="45723" rIns="91451" bIns="45723" numCol="1" anchor="t" anchorCtr="0" compatLnSpc="1">
            <a:prstTxWarp prst="textNoShape">
              <a:avLst/>
            </a:prstTxWarp>
          </a:bodyPr>
          <a:lstStyle>
            <a:lvl1pPr defTabSz="915433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87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51" tIns="45723" rIns="91451" bIns="45723" numCol="1" anchor="t" anchorCtr="0" compatLnSpc="1">
            <a:prstTxWarp prst="textNoShape">
              <a:avLst/>
            </a:prstTxWarp>
          </a:bodyPr>
          <a:lstStyle>
            <a:lvl1pPr algn="r" defTabSz="915433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42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6238"/>
            <a:ext cx="2890838" cy="485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51" tIns="45723" rIns="91451" bIns="45723" numCol="1" anchor="b" anchorCtr="0" compatLnSpc="1">
            <a:prstTxWarp prst="textNoShape">
              <a:avLst/>
            </a:prstTxWarp>
          </a:bodyPr>
          <a:lstStyle>
            <a:lvl1pPr defTabSz="915433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42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266238"/>
            <a:ext cx="2890837" cy="485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51" tIns="45723" rIns="91451" bIns="45723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6947A811-5BB1-4784-928D-2DD6278417F4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197974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87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51" tIns="45723" rIns="91451" bIns="45723" numCol="1" anchor="t" anchorCtr="0" compatLnSpc="1">
            <a:prstTxWarp prst="textNoShape">
              <a:avLst/>
            </a:prstTxWarp>
          </a:bodyPr>
          <a:lstStyle>
            <a:lvl1pPr defTabSz="915433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87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51" tIns="45723" rIns="91451" bIns="45723" numCol="1" anchor="t" anchorCtr="0" compatLnSpc="1">
            <a:prstTxWarp prst="textNoShape">
              <a:avLst/>
            </a:prstTxWarp>
          </a:bodyPr>
          <a:lstStyle>
            <a:lvl1pPr algn="r" defTabSz="915433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1838"/>
            <a:ext cx="4875213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6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30738"/>
            <a:ext cx="5335588" cy="4391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51" tIns="45723" rIns="91451" bIns="457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noProof="0" smtClean="0"/>
              <a:t>Образец текста</a:t>
            </a:r>
          </a:p>
          <a:p>
            <a:pPr lvl="1"/>
            <a:r>
              <a:rPr lang="ru-RU" altLang="uk-UA" noProof="0" smtClean="0"/>
              <a:t>Второй уровень</a:t>
            </a:r>
          </a:p>
          <a:p>
            <a:pPr lvl="2"/>
            <a:r>
              <a:rPr lang="ru-RU" altLang="uk-UA" noProof="0" smtClean="0"/>
              <a:t>Третий уровень</a:t>
            </a:r>
          </a:p>
          <a:p>
            <a:pPr lvl="3"/>
            <a:r>
              <a:rPr lang="ru-RU" altLang="uk-UA" noProof="0" smtClean="0"/>
              <a:t>Четвертый уровень</a:t>
            </a:r>
          </a:p>
          <a:p>
            <a:pPr lvl="4"/>
            <a:r>
              <a:rPr lang="ru-RU" altLang="uk-UA" noProof="0" smtClean="0"/>
              <a:t>Пятый уровень</a:t>
            </a:r>
          </a:p>
        </p:txBody>
      </p:sp>
      <p:sp>
        <p:nvSpPr>
          <p:cNvPr id="376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6238"/>
            <a:ext cx="2890838" cy="485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51" tIns="45723" rIns="91451" bIns="45723" numCol="1" anchor="b" anchorCtr="0" compatLnSpc="1">
            <a:prstTxWarp prst="textNoShape">
              <a:avLst/>
            </a:prstTxWarp>
          </a:bodyPr>
          <a:lstStyle>
            <a:lvl1pPr defTabSz="915433" eaLnBrk="1" hangingPunct="1">
              <a:defRPr sz="1200" b="0">
                <a:cs typeface="+mn-cs"/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376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266238"/>
            <a:ext cx="2890837" cy="485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51" tIns="45723" rIns="91451" bIns="45723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A55FEAE5-053D-4044-92B6-B3A4B6EF72CE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488803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410" name="Місце для нотаток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uk-UA" smtClean="0"/>
          </a:p>
        </p:txBody>
      </p:sp>
      <p:sp>
        <p:nvSpPr>
          <p:cNvPr id="17411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1AA7B4-FF30-4505-BF63-72D7848E38BC}" type="slidenum">
              <a:rPr lang="uk-UA" altLang="uk-UA" b="0"/>
              <a:pPr eaLnBrk="1" hangingPunct="1"/>
              <a:t>1</a:t>
            </a:fld>
            <a:endParaRPr lang="uk-UA" altLang="uk-UA" b="0"/>
          </a:p>
        </p:txBody>
      </p:sp>
    </p:spTree>
    <p:extLst>
      <p:ext uri="{BB962C8B-B14F-4D97-AF65-F5344CB8AC3E}">
        <p14:creationId xmlns:p14="http://schemas.microsoft.com/office/powerpoint/2010/main" val="33831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D13662-BBDB-4E92-9354-B74CB07D77C6}" type="slidenum">
              <a:rPr lang="uk-UA" altLang="uk-UA" b="0"/>
              <a:pPr eaLnBrk="1" hangingPunct="1"/>
              <a:t>2</a:t>
            </a:fld>
            <a:endParaRPr lang="uk-UA" altLang="uk-UA" b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uk-UA" altLang="uk-UA" smtClean="0"/>
          </a:p>
        </p:txBody>
      </p:sp>
    </p:spTree>
    <p:extLst>
      <p:ext uri="{BB962C8B-B14F-4D97-AF65-F5344CB8AC3E}">
        <p14:creationId xmlns:p14="http://schemas.microsoft.com/office/powerpoint/2010/main" val="315098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1506" name="Місце для нотаток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uk-UA" smtClean="0"/>
          </a:p>
        </p:txBody>
      </p:sp>
      <p:sp>
        <p:nvSpPr>
          <p:cNvPr id="21507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2D3BEE-ED7D-4AA9-8949-3009DCACFF26}" type="slidenum">
              <a:rPr lang="uk-UA" altLang="uk-UA" b="0"/>
              <a:pPr eaLnBrk="1" hangingPunct="1"/>
              <a:t>3</a:t>
            </a:fld>
            <a:endParaRPr lang="uk-UA" altLang="uk-UA" b="0"/>
          </a:p>
        </p:txBody>
      </p:sp>
    </p:spTree>
    <p:extLst>
      <p:ext uri="{BB962C8B-B14F-4D97-AF65-F5344CB8AC3E}">
        <p14:creationId xmlns:p14="http://schemas.microsoft.com/office/powerpoint/2010/main" val="2999521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uk-UA" altLang="uk-UA" smtClean="0"/>
              <a:t>                            </a:t>
            </a:r>
          </a:p>
          <a:p>
            <a:endParaRPr lang="uk-UA" altLang="uk-UA" smtClean="0"/>
          </a:p>
        </p:txBody>
      </p:sp>
    </p:spTree>
    <p:extLst>
      <p:ext uri="{BB962C8B-B14F-4D97-AF65-F5344CB8AC3E}">
        <p14:creationId xmlns:p14="http://schemas.microsoft.com/office/powerpoint/2010/main" val="1840556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5602" name="Місце для нотаток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uk-UA" smtClean="0"/>
          </a:p>
        </p:txBody>
      </p:sp>
      <p:sp>
        <p:nvSpPr>
          <p:cNvPr id="25603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FF07E2-2351-4684-8CAD-80E4B6A82161}" type="slidenum">
              <a:rPr lang="uk-UA" altLang="uk-UA" b="0"/>
              <a:pPr eaLnBrk="1" hangingPunct="1"/>
              <a:t>5</a:t>
            </a:fld>
            <a:endParaRPr lang="uk-UA" altLang="uk-UA" b="0"/>
          </a:p>
        </p:txBody>
      </p:sp>
    </p:spTree>
    <p:extLst>
      <p:ext uri="{BB962C8B-B14F-4D97-AF65-F5344CB8AC3E}">
        <p14:creationId xmlns:p14="http://schemas.microsoft.com/office/powerpoint/2010/main" val="2042694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Місце для нотаток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uk-UA" smtClean="0"/>
          </a:p>
        </p:txBody>
      </p:sp>
      <p:sp>
        <p:nvSpPr>
          <p:cNvPr id="27651" name="Місце для номера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933570A-FD5B-4CF2-A173-D2D58F90F42B}" type="slidenum">
              <a:rPr lang="uk-UA" altLang="uk-UA" b="0"/>
              <a:pPr eaLnBrk="1" hangingPunct="1"/>
              <a:t>6</a:t>
            </a:fld>
            <a:endParaRPr lang="uk-UA" altLang="uk-UA" b="0"/>
          </a:p>
        </p:txBody>
      </p:sp>
    </p:spTree>
    <p:extLst>
      <p:ext uri="{BB962C8B-B14F-4D97-AF65-F5344CB8AC3E}">
        <p14:creationId xmlns:p14="http://schemas.microsoft.com/office/powerpoint/2010/main" val="3172645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C2BE96-9CDF-482C-971B-122B8DA2FDAE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26882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7D0B9E-7BCB-499A-94D2-B980FD1DEE3B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04783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0DB77-5FBD-4173-A932-8FC0E7AEC184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101208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і таблиц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аблиці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uk-UA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5AD09-1ADC-451E-B6D8-F3D6690E91C1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50142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804E5-1897-4BC0-9AC5-2F0253471325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05744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CD564-6818-4A7B-93AB-DE7473F2DE2C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76554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595CCA-5AA7-4E93-B9E8-526B87FECC75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57721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B7047-59F0-44EB-84F7-80C9A4E35E4A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81519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A96A5B-7097-4702-AB83-CC7F92035A6F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0109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33BC3-C9F4-4723-97D1-DBD85B66EA00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07193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0B5507-8F36-4F28-9BD0-5CA0F77E8883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95377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C6E55F-8CB4-4859-84BA-20EC9B2D4CF4}" type="slidenum">
              <a:rPr lang="uk-UA" altLang="uk-UA"/>
              <a:pPr/>
              <a:t>‹№›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8727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80D4AA6-21C3-419C-828D-9DDDA883521F}" type="slidenum">
              <a:rPr lang="uk-UA" altLang="uk-UA"/>
              <a:pPr/>
              <a:t>‹№›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468313" y="1484313"/>
            <a:ext cx="8208962" cy="3097212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  <a:t>Внесення змін до</a:t>
            </a:r>
            <a:b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  <a:t>показників обласного</a:t>
            </a:r>
            <a:b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  <a:t>бюджету на </a:t>
            </a:r>
            <a:r>
              <a:rPr lang="uk-UA" altLang="uk-UA" sz="4400" b="1" dirty="0" smtClean="0">
                <a:solidFill>
                  <a:srgbClr val="660033"/>
                </a:solidFill>
              </a:rPr>
              <a:t>201</a:t>
            </a:r>
            <a:r>
              <a:rPr lang="en-US" altLang="uk-UA" sz="4400" b="1" dirty="0" smtClean="0">
                <a:solidFill>
                  <a:srgbClr val="660033"/>
                </a:solidFill>
              </a:rPr>
              <a:t>5</a:t>
            </a:r>
            <a:r>
              <a:rPr lang="uk-UA" altLang="uk-UA" sz="4400" b="1" dirty="0" smtClean="0">
                <a:solidFill>
                  <a:srgbClr val="660033"/>
                </a:solidFill>
              </a:rPr>
              <a:t> рік</a:t>
            </a:r>
            <a:endParaRPr lang="ru-RU" altLang="uk-UA" sz="4400" b="1" dirty="0" smtClean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1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4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Місце для номера слайда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ED6436-F4F8-44A2-9AC5-78185D9870EE}" type="slidenum">
              <a:rPr lang="uk-UA" altLang="uk-UA" b="0"/>
              <a:pPr eaLnBrk="1" hangingPunct="1"/>
              <a:t>2</a:t>
            </a:fld>
            <a:endParaRPr lang="uk-UA" altLang="uk-UA" b="0"/>
          </a:p>
        </p:txBody>
      </p:sp>
      <p:sp>
        <p:nvSpPr>
          <p:cNvPr id="18434" name="Rectangle 7"/>
          <p:cNvSpPr>
            <a:spLocks noChangeArrowheads="1"/>
          </p:cNvSpPr>
          <p:nvPr/>
        </p:nvSpPr>
        <p:spPr bwMode="auto">
          <a:xfrm>
            <a:off x="-34925" y="1628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18435" name="Text Box 8"/>
          <p:cNvSpPr txBox="1">
            <a:spLocks noChangeArrowheads="1"/>
          </p:cNvSpPr>
          <p:nvPr/>
        </p:nvSpPr>
        <p:spPr bwMode="auto">
          <a:xfrm>
            <a:off x="4845050" y="3238500"/>
            <a:ext cx="4105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uk-UA" altLang="uk-UA" b="0"/>
          </a:p>
        </p:txBody>
      </p:sp>
      <p:sp>
        <p:nvSpPr>
          <p:cNvPr id="18436" name="AutoShape 12"/>
          <p:cNvSpPr>
            <a:spLocks noChangeArrowheads="1"/>
          </p:cNvSpPr>
          <p:nvPr/>
        </p:nvSpPr>
        <p:spPr bwMode="auto">
          <a:xfrm>
            <a:off x="4356100" y="2924175"/>
            <a:ext cx="3963988" cy="2155825"/>
          </a:xfrm>
          <a:prstGeom prst="flowChartAlternateProcess">
            <a:avLst/>
          </a:prstGeom>
          <a:gradFill rotWithShape="1">
            <a:gsLst>
              <a:gs pos="0">
                <a:srgbClr val="FFFFFF"/>
              </a:gs>
              <a:gs pos="50000">
                <a:srgbClr val="FFE1C3"/>
              </a:gs>
              <a:gs pos="100000">
                <a:srgbClr val="FFFFFF"/>
              </a:gs>
            </a:gsLst>
            <a:lin ang="2700000" scaled="1"/>
          </a:gradFill>
          <a:ln w="17526" algn="ctr">
            <a:solidFill>
              <a:srgbClr val="000084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uk-UA" sz="2400">
                <a:solidFill>
                  <a:srgbClr val="B42B10"/>
                </a:solidFill>
              </a:rPr>
              <a:t>8</a:t>
            </a:r>
            <a:r>
              <a:rPr lang="en-US" altLang="uk-UA" sz="2400">
                <a:solidFill>
                  <a:srgbClr val="B42B10"/>
                </a:solidFill>
              </a:rPr>
              <a:t>8,</a:t>
            </a:r>
            <a:r>
              <a:rPr lang="uk-UA" altLang="uk-UA" sz="2400">
                <a:solidFill>
                  <a:srgbClr val="B42B10"/>
                </a:solidFill>
              </a:rPr>
              <a:t>3 млн.грн</a:t>
            </a:r>
          </a:p>
          <a:p>
            <a:pPr algn="ctr" eaLnBrk="1" hangingPunct="1"/>
            <a:r>
              <a:rPr lang="uk-UA" altLang="uk-UA" sz="2400"/>
              <a:t>перерозподіл фінансового ресурсу  обласного бюджету</a:t>
            </a:r>
            <a:endParaRPr lang="ru-RU" altLang="uk-UA" sz="2400"/>
          </a:p>
        </p:txBody>
      </p:sp>
      <p:sp>
        <p:nvSpPr>
          <p:cNvPr id="1843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0" y="1046163"/>
            <a:ext cx="9144000" cy="741362"/>
          </a:xfrm>
          <a:gradFill rotWithShape="1">
            <a:gsLst>
              <a:gs pos="0">
                <a:schemeClr val="bg1"/>
              </a:gs>
              <a:gs pos="100000">
                <a:srgbClr val="FFFF7F"/>
              </a:gs>
            </a:gsLst>
            <a:lin ang="5400000" scaled="1"/>
          </a:gra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uk-UA" sz="3200" b="1" smtClean="0">
                <a:solidFill>
                  <a:srgbClr val="000084"/>
                </a:solidFill>
              </a:rPr>
              <a:t>Уточнено обсяг обласного бюджету :</a:t>
            </a:r>
          </a:p>
        </p:txBody>
      </p:sp>
      <p:sp>
        <p:nvSpPr>
          <p:cNvPr id="18438" name="AutoShape 23"/>
          <p:cNvSpPr>
            <a:spLocks noChangeArrowheads="1"/>
          </p:cNvSpPr>
          <p:nvPr/>
        </p:nvSpPr>
        <p:spPr bwMode="auto">
          <a:xfrm>
            <a:off x="1730375" y="1906588"/>
            <a:ext cx="428625" cy="938212"/>
          </a:xfrm>
          <a:prstGeom prst="downArrow">
            <a:avLst>
              <a:gd name="adj1" fmla="val 50000"/>
              <a:gd name="adj2" fmla="val 40059"/>
            </a:avLst>
          </a:prstGeom>
          <a:solidFill>
            <a:srgbClr val="CC99FF"/>
          </a:solidFill>
          <a:ln w="4826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827088" y="2890838"/>
            <a:ext cx="2665412" cy="2189162"/>
          </a:xfrm>
          <a:prstGeom prst="flowChartAlternateProcess">
            <a:avLst/>
          </a:prstGeom>
          <a:gradFill rotWithShape="1">
            <a:gsLst>
              <a:gs pos="50000">
                <a:srgbClr val="92D050"/>
              </a:gs>
              <a:gs pos="0">
                <a:srgbClr val="FFFFFF"/>
              </a:gs>
              <a:gs pos="100000">
                <a:srgbClr val="FFFF99"/>
              </a:gs>
            </a:gsLst>
            <a:lin ang="0" scaled="1"/>
          </a:gradFill>
          <a:ln w="17526" algn="ctr">
            <a:solidFill>
              <a:srgbClr val="000084"/>
            </a:solidFill>
            <a:miter lim="800000"/>
            <a:headEnd/>
            <a:tailEnd/>
          </a:ln>
          <a:effectLst/>
          <a:extLst/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uk-UA" altLang="uk-UA" sz="2400" dirty="0" smtClean="0">
                <a:solidFill>
                  <a:srgbClr val="B42B10"/>
                </a:solidFill>
                <a:cs typeface="+mn-cs"/>
              </a:rPr>
              <a:t>791млн.грн</a:t>
            </a:r>
            <a:endParaRPr lang="uk-UA" altLang="uk-UA" sz="2400" dirty="0">
              <a:solidFill>
                <a:srgbClr val="B42B10"/>
              </a:solidFill>
              <a:cs typeface="+mn-cs"/>
            </a:endParaRPr>
          </a:p>
          <a:p>
            <a:pPr algn="ctr">
              <a:defRPr/>
            </a:pPr>
            <a:r>
              <a:rPr lang="uk-UA" altLang="uk-UA" sz="24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збільшено субвенції</a:t>
            </a:r>
            <a:endParaRPr lang="uk-UA" altLang="uk-UA" sz="2400" dirty="0">
              <a:solidFill>
                <a:schemeClr val="tx1">
                  <a:lumMod val="95000"/>
                  <a:lumOff val="5000"/>
                </a:schemeClr>
              </a:solidFill>
              <a:cs typeface="+mn-cs"/>
            </a:endParaRPr>
          </a:p>
          <a:p>
            <a:pPr algn="ctr">
              <a:defRPr/>
            </a:pPr>
            <a:r>
              <a:rPr lang="uk-UA" altLang="uk-UA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n-cs"/>
              </a:rPr>
              <a:t> з державного бюджету</a:t>
            </a:r>
          </a:p>
        </p:txBody>
      </p:sp>
      <p:sp>
        <p:nvSpPr>
          <p:cNvPr id="18440" name="AutoShape 20"/>
          <p:cNvSpPr>
            <a:spLocks noChangeArrowheads="1"/>
          </p:cNvSpPr>
          <p:nvPr/>
        </p:nvSpPr>
        <p:spPr bwMode="auto">
          <a:xfrm>
            <a:off x="6011863" y="1935163"/>
            <a:ext cx="431800" cy="996950"/>
          </a:xfrm>
          <a:prstGeom prst="downArrow">
            <a:avLst>
              <a:gd name="adj1" fmla="val 50000"/>
              <a:gd name="adj2" fmla="val 62627"/>
            </a:avLst>
          </a:prstGeom>
          <a:solidFill>
            <a:srgbClr val="CC99FF"/>
          </a:solidFill>
          <a:ln w="4826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Line 8"/>
          <p:cNvSpPr>
            <a:spLocks noChangeShapeType="1"/>
          </p:cNvSpPr>
          <p:nvPr/>
        </p:nvSpPr>
        <p:spPr bwMode="auto">
          <a:xfrm flipH="1">
            <a:off x="1042988" y="1549400"/>
            <a:ext cx="0" cy="1374775"/>
          </a:xfrm>
          <a:prstGeom prst="line">
            <a:avLst/>
          </a:prstGeom>
          <a:noFill/>
          <a:ln w="88900">
            <a:solidFill>
              <a:srgbClr val="66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482" name="Місце для номера слайда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BED8C0-55EF-4876-B275-1BA3241361E7}" type="slidenum">
              <a:rPr lang="uk-UA" altLang="uk-UA" b="0"/>
              <a:pPr eaLnBrk="1" hangingPunct="1"/>
              <a:t>3</a:t>
            </a:fld>
            <a:endParaRPr lang="uk-UA" altLang="uk-UA" b="0"/>
          </a:p>
        </p:txBody>
      </p:sp>
      <p:grpSp>
        <p:nvGrpSpPr>
          <p:cNvPr id="20483" name="Групувати 1"/>
          <p:cNvGrpSpPr>
            <a:grpSpLocks/>
          </p:cNvGrpSpPr>
          <p:nvPr/>
        </p:nvGrpSpPr>
        <p:grpSpPr bwMode="auto">
          <a:xfrm>
            <a:off x="3175" y="260350"/>
            <a:ext cx="8348663" cy="5832475"/>
            <a:chOff x="2443" y="260648"/>
            <a:chExt cx="8349434" cy="4457243"/>
          </a:xfrm>
        </p:grpSpPr>
        <p:sp>
          <p:nvSpPr>
            <p:cNvPr id="3" name="Полілінія 2"/>
            <p:cNvSpPr/>
            <p:nvPr/>
          </p:nvSpPr>
          <p:spPr>
            <a:xfrm>
              <a:off x="467624" y="804155"/>
              <a:ext cx="7884253" cy="441599"/>
            </a:xfrm>
            <a:custGeom>
              <a:avLst/>
              <a:gdLst>
                <a:gd name="connsiteX0" fmla="*/ 0 w 7884333"/>
                <a:gd name="connsiteY0" fmla="*/ 0 h 1385983"/>
                <a:gd name="connsiteX1" fmla="*/ 7884333 w 7884333"/>
                <a:gd name="connsiteY1" fmla="*/ 0 h 1385983"/>
                <a:gd name="connsiteX2" fmla="*/ 7884333 w 7884333"/>
                <a:gd name="connsiteY2" fmla="*/ 1385983 h 1385983"/>
                <a:gd name="connsiteX3" fmla="*/ 0 w 7884333"/>
                <a:gd name="connsiteY3" fmla="*/ 1385983 h 1385983"/>
                <a:gd name="connsiteX4" fmla="*/ 0 w 7884333"/>
                <a:gd name="connsiteY4" fmla="*/ 0 h 1385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84333" h="1385983">
                  <a:moveTo>
                    <a:pt x="0" y="0"/>
                  </a:moveTo>
                  <a:lnTo>
                    <a:pt x="7884333" y="0"/>
                  </a:lnTo>
                  <a:lnTo>
                    <a:pt x="7884333" y="1385983"/>
                  </a:lnTo>
                  <a:lnTo>
                    <a:pt x="0" y="13859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003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2400" dirty="0"/>
                <a:t>Всього – 791 </a:t>
              </a:r>
              <a:r>
                <a:rPr lang="uk-UA" sz="2400" dirty="0" err="1"/>
                <a:t>млн.грн</a:t>
              </a:r>
              <a:r>
                <a:rPr lang="uk-UA" sz="2400" dirty="0"/>
                <a:t>. </a:t>
              </a:r>
            </a:p>
          </p:txBody>
        </p:sp>
        <p:sp>
          <p:nvSpPr>
            <p:cNvPr id="5" name="Полілінія 4"/>
            <p:cNvSpPr/>
            <p:nvPr/>
          </p:nvSpPr>
          <p:spPr>
            <a:xfrm>
              <a:off x="2422016" y="2415265"/>
              <a:ext cx="3013353" cy="1916833"/>
            </a:xfrm>
            <a:custGeom>
              <a:avLst/>
              <a:gdLst>
                <a:gd name="connsiteX0" fmla="*/ 0 w 3218171"/>
                <a:gd name="connsiteY0" fmla="*/ 0 h 894723"/>
                <a:gd name="connsiteX1" fmla="*/ 3218171 w 3218171"/>
                <a:gd name="connsiteY1" fmla="*/ 0 h 894723"/>
                <a:gd name="connsiteX2" fmla="*/ 3218171 w 3218171"/>
                <a:gd name="connsiteY2" fmla="*/ 894723 h 894723"/>
                <a:gd name="connsiteX3" fmla="*/ 0 w 3218171"/>
                <a:gd name="connsiteY3" fmla="*/ 894723 h 894723"/>
                <a:gd name="connsiteX4" fmla="*/ 0 w 3218171"/>
                <a:gd name="connsiteY4" fmla="*/ 0 h 894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18171" h="894723">
                  <a:moveTo>
                    <a:pt x="0" y="0"/>
                  </a:moveTo>
                  <a:lnTo>
                    <a:pt x="3218171" y="0"/>
                  </a:lnTo>
                  <a:lnTo>
                    <a:pt x="3218171" y="894723"/>
                  </a:lnTo>
                  <a:lnTo>
                    <a:pt x="0" y="8947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/>
                <a:t> </a:t>
              </a:r>
              <a:r>
                <a:rPr lang="ru-RU" sz="2400" dirty="0" err="1"/>
                <a:t>завершення</a:t>
              </a:r>
              <a:r>
                <a:rPr lang="ru-RU" sz="2400" dirty="0"/>
                <a:t> </a:t>
              </a:r>
              <a:r>
                <a:rPr lang="ru-RU" sz="2400" dirty="0" err="1"/>
                <a:t>реконструкції</a:t>
              </a:r>
              <a:r>
                <a:rPr lang="ru-RU" sz="2400" dirty="0"/>
                <a:t> </a:t>
              </a:r>
              <a:r>
                <a:rPr lang="ru-RU" sz="2400" dirty="0" err="1"/>
                <a:t>Львівського</a:t>
              </a:r>
              <a:r>
                <a:rPr lang="ru-RU" sz="2400" dirty="0"/>
                <a:t> </a:t>
              </a:r>
              <a:r>
                <a:rPr lang="ru-RU" sz="2400" dirty="0" err="1"/>
                <a:t>обласного</a:t>
              </a:r>
              <a:r>
                <a:rPr lang="ru-RU" sz="2400" dirty="0"/>
                <a:t> перинатального центру</a:t>
              </a:r>
              <a:endParaRPr lang="uk-UA" sz="2400" dirty="0"/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2400" dirty="0">
                  <a:solidFill>
                    <a:schemeClr val="bg1"/>
                  </a:solidFill>
                </a:rPr>
                <a:t>    45 </a:t>
              </a:r>
              <a:r>
                <a:rPr lang="uk-UA" sz="2400" dirty="0" err="1">
                  <a:solidFill>
                    <a:schemeClr val="bg1"/>
                  </a:solidFill>
                </a:rPr>
                <a:t>млн.грн</a:t>
              </a:r>
              <a:endParaRPr lang="uk-UA" sz="2400" dirty="0">
                <a:solidFill>
                  <a:schemeClr val="bg1"/>
                </a:solidFill>
              </a:endParaRPr>
            </a:p>
          </p:txBody>
        </p:sp>
        <p:sp>
          <p:nvSpPr>
            <p:cNvPr id="10" name="Полілінія 9"/>
            <p:cNvSpPr/>
            <p:nvPr/>
          </p:nvSpPr>
          <p:spPr>
            <a:xfrm>
              <a:off x="5652878" y="2241780"/>
              <a:ext cx="2591039" cy="2476111"/>
            </a:xfrm>
            <a:custGeom>
              <a:avLst/>
              <a:gdLst>
                <a:gd name="connsiteX0" fmla="*/ 0 w 1732842"/>
                <a:gd name="connsiteY0" fmla="*/ 0 h 1085126"/>
                <a:gd name="connsiteX1" fmla="*/ 1732842 w 1732842"/>
                <a:gd name="connsiteY1" fmla="*/ 0 h 1085126"/>
                <a:gd name="connsiteX2" fmla="*/ 1732842 w 1732842"/>
                <a:gd name="connsiteY2" fmla="*/ 1085126 h 1085126"/>
                <a:gd name="connsiteX3" fmla="*/ 0 w 1732842"/>
                <a:gd name="connsiteY3" fmla="*/ 1085126 h 1085126"/>
                <a:gd name="connsiteX4" fmla="*/ 0 w 1732842"/>
                <a:gd name="connsiteY4" fmla="*/ 0 h 1085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2842" h="1085126">
                  <a:moveTo>
                    <a:pt x="0" y="0"/>
                  </a:moveTo>
                  <a:lnTo>
                    <a:pt x="1732842" y="0"/>
                  </a:lnTo>
                  <a:lnTo>
                    <a:pt x="1732842" y="1085126"/>
                  </a:lnTo>
                  <a:lnTo>
                    <a:pt x="0" y="1085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 err="1"/>
                <a:t>часткове</a:t>
              </a:r>
              <a:r>
                <a:rPr lang="ru-RU" sz="2400" dirty="0"/>
                <a:t> </a:t>
              </a:r>
              <a:r>
                <a:rPr lang="ru-RU" sz="2400" dirty="0" err="1"/>
                <a:t>фінансування</a:t>
              </a:r>
              <a:r>
                <a:rPr lang="ru-RU" sz="2400" dirty="0"/>
                <a:t> </a:t>
              </a:r>
              <a:r>
                <a:rPr lang="ru-RU" sz="2400" dirty="0" err="1"/>
                <a:t>дитячо-юнацьких</a:t>
              </a:r>
              <a:r>
                <a:rPr lang="ru-RU" sz="2400" dirty="0"/>
                <a:t> </a:t>
              </a:r>
              <a:r>
                <a:rPr lang="ru-RU" sz="2400" dirty="0" err="1"/>
                <a:t>спортивних</a:t>
              </a:r>
              <a:r>
                <a:rPr lang="ru-RU" sz="2400" dirty="0"/>
                <a:t> </a:t>
              </a:r>
              <a:r>
                <a:rPr lang="ru-RU" sz="2400" dirty="0" err="1"/>
                <a:t>шкіл</a:t>
              </a:r>
              <a:endParaRPr lang="ru-RU" sz="2400" dirty="0"/>
            </a:p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2400" dirty="0"/>
                <a:t>6,8 </a:t>
              </a:r>
              <a:r>
                <a:rPr lang="uk-UA" sz="2400" dirty="0" err="1"/>
                <a:t>млн.грн</a:t>
              </a:r>
              <a:r>
                <a:rPr lang="uk-UA" sz="2400" dirty="0"/>
                <a:t>.</a:t>
              </a:r>
            </a:p>
          </p:txBody>
        </p:sp>
        <p:sp>
          <p:nvSpPr>
            <p:cNvPr id="11" name="Полілінія 10"/>
            <p:cNvSpPr/>
            <p:nvPr/>
          </p:nvSpPr>
          <p:spPr>
            <a:xfrm>
              <a:off x="2443" y="2357032"/>
              <a:ext cx="2302088" cy="1480086"/>
            </a:xfrm>
            <a:custGeom>
              <a:avLst/>
              <a:gdLst>
                <a:gd name="connsiteX0" fmla="*/ 0 w 2320591"/>
                <a:gd name="connsiteY0" fmla="*/ 0 h 816048"/>
                <a:gd name="connsiteX1" fmla="*/ 2320591 w 2320591"/>
                <a:gd name="connsiteY1" fmla="*/ 0 h 816048"/>
                <a:gd name="connsiteX2" fmla="*/ 2320591 w 2320591"/>
                <a:gd name="connsiteY2" fmla="*/ 816048 h 816048"/>
                <a:gd name="connsiteX3" fmla="*/ 0 w 2320591"/>
                <a:gd name="connsiteY3" fmla="*/ 816048 h 816048"/>
                <a:gd name="connsiteX4" fmla="*/ 0 w 2320591"/>
                <a:gd name="connsiteY4" fmla="*/ 0 h 81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20591" h="816048">
                  <a:moveTo>
                    <a:pt x="0" y="0"/>
                  </a:moveTo>
                  <a:lnTo>
                    <a:pt x="2320591" y="0"/>
                  </a:lnTo>
                  <a:lnTo>
                    <a:pt x="2320591" y="816048"/>
                  </a:lnTo>
                  <a:lnTo>
                    <a:pt x="0" y="8160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sz="2400" dirty="0">
                  <a:solidFill>
                    <a:schemeClr val="bg1"/>
                  </a:solidFill>
                </a:rPr>
                <a:t>Надання пільг та житлових субсидій – 739,2 </a:t>
              </a:r>
              <a:r>
                <a:rPr lang="uk-UA" sz="2400" dirty="0" err="1">
                  <a:solidFill>
                    <a:schemeClr val="bg1"/>
                  </a:solidFill>
                </a:rPr>
                <a:t>млн.грн</a:t>
              </a:r>
              <a:r>
                <a:rPr lang="uk-UA" sz="2400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12" name="Полілінія 11"/>
            <p:cNvSpPr/>
            <p:nvPr/>
          </p:nvSpPr>
          <p:spPr>
            <a:xfrm>
              <a:off x="583522" y="260648"/>
              <a:ext cx="7493692" cy="444026"/>
            </a:xfrm>
            <a:custGeom>
              <a:avLst/>
              <a:gdLst>
                <a:gd name="connsiteX0" fmla="*/ 0 w 7493466"/>
                <a:gd name="connsiteY0" fmla="*/ 0 h 443788"/>
                <a:gd name="connsiteX1" fmla="*/ 7493466 w 7493466"/>
                <a:gd name="connsiteY1" fmla="*/ 0 h 443788"/>
                <a:gd name="connsiteX2" fmla="*/ 7493466 w 7493466"/>
                <a:gd name="connsiteY2" fmla="*/ 443788 h 443788"/>
                <a:gd name="connsiteX3" fmla="*/ 0 w 7493466"/>
                <a:gd name="connsiteY3" fmla="*/ 443788 h 443788"/>
                <a:gd name="connsiteX4" fmla="*/ 0 w 7493466"/>
                <a:gd name="connsiteY4" fmla="*/ 0 h 443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93466" h="443788">
                  <a:moveTo>
                    <a:pt x="0" y="0"/>
                  </a:moveTo>
                  <a:lnTo>
                    <a:pt x="7493466" y="0"/>
                  </a:lnTo>
                  <a:lnTo>
                    <a:pt x="7493466" y="443788"/>
                  </a:lnTo>
                  <a:lnTo>
                    <a:pt x="0" y="443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tIns="91440" bIns="91440" spcCol="1270" anchor="ctr"/>
            <a:lstStyle/>
            <a:p>
              <a:pPr algn="ctr" defTabSz="1066800" eaLnBrk="0" hangingPunct="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uk-UA" altLang="uk-UA" sz="2400" dirty="0">
                  <a:solidFill>
                    <a:srgbClr val="C00000"/>
                  </a:solidFill>
                </a:rPr>
                <a:t> Збільшення ресурсу з державного бюджету</a:t>
              </a:r>
              <a:endParaRPr lang="uk-UA" sz="2400" dirty="0"/>
            </a:p>
          </p:txBody>
        </p:sp>
      </p:grpSp>
      <p:sp>
        <p:nvSpPr>
          <p:cNvPr id="20484" name="Line 8"/>
          <p:cNvSpPr>
            <a:spLocks noChangeShapeType="1"/>
          </p:cNvSpPr>
          <p:nvPr/>
        </p:nvSpPr>
        <p:spPr bwMode="auto">
          <a:xfrm flipH="1">
            <a:off x="3779838" y="1600200"/>
            <a:ext cx="31750" cy="1531938"/>
          </a:xfrm>
          <a:prstGeom prst="line">
            <a:avLst/>
          </a:prstGeom>
          <a:noFill/>
          <a:ln w="88900">
            <a:solidFill>
              <a:srgbClr val="66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20485" name="Line 8"/>
          <p:cNvSpPr>
            <a:spLocks noChangeShapeType="1"/>
          </p:cNvSpPr>
          <p:nvPr/>
        </p:nvSpPr>
        <p:spPr bwMode="auto">
          <a:xfrm>
            <a:off x="7235825" y="1549400"/>
            <a:ext cx="0" cy="1303338"/>
          </a:xfrm>
          <a:prstGeom prst="line">
            <a:avLst/>
          </a:prstGeom>
          <a:noFill/>
          <a:ln w="88900">
            <a:solidFill>
              <a:srgbClr val="6600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Oval 10"/>
          <p:cNvSpPr>
            <a:spLocks noChangeArrowheads="1"/>
          </p:cNvSpPr>
          <p:nvPr/>
        </p:nvSpPr>
        <p:spPr bwMode="auto">
          <a:xfrm>
            <a:off x="2601913" y="1568450"/>
            <a:ext cx="4321175" cy="3587750"/>
          </a:xfrm>
          <a:prstGeom prst="ellipse">
            <a:avLst/>
          </a:prstGeom>
          <a:gradFill rotWithShape="1">
            <a:gsLst>
              <a:gs pos="0">
                <a:srgbClr val="CCECFF"/>
              </a:gs>
              <a:gs pos="100000">
                <a:schemeClr val="bg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22530" name="Oval 11"/>
          <p:cNvSpPr>
            <a:spLocks noChangeArrowheads="1"/>
          </p:cNvSpPr>
          <p:nvPr/>
        </p:nvSpPr>
        <p:spPr bwMode="auto">
          <a:xfrm>
            <a:off x="4954588" y="1222375"/>
            <a:ext cx="1512887" cy="1330325"/>
          </a:xfrm>
          <a:prstGeom prst="ellipse">
            <a:avLst/>
          </a:prstGeom>
          <a:gradFill rotWithShape="1">
            <a:gsLst>
              <a:gs pos="0">
                <a:srgbClr val="FF99CC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22531" name="Oval 12"/>
          <p:cNvSpPr>
            <a:spLocks noChangeArrowheads="1"/>
          </p:cNvSpPr>
          <p:nvPr/>
        </p:nvSpPr>
        <p:spPr bwMode="auto">
          <a:xfrm>
            <a:off x="2071688" y="1543050"/>
            <a:ext cx="1611312" cy="1450975"/>
          </a:xfrm>
          <a:prstGeom prst="ellipse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222221" name="Text Box 13"/>
          <p:cNvSpPr txBox="1">
            <a:spLocks noChangeArrowheads="1"/>
          </p:cNvSpPr>
          <p:nvPr/>
        </p:nvSpPr>
        <p:spPr bwMode="auto">
          <a:xfrm>
            <a:off x="2060575" y="1784350"/>
            <a:ext cx="1806575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uk-UA" altLang="uk-UA" sz="2400" dirty="0">
                <a:cs typeface="+mn-cs"/>
              </a:rPr>
              <a:t>43,7</a:t>
            </a:r>
            <a:r>
              <a:rPr lang="uk-UA" altLang="uk-UA" dirty="0">
                <a:cs typeface="+mn-cs"/>
              </a:rPr>
              <a:t>млн.грн</a:t>
            </a:r>
            <a:r>
              <a:rPr lang="uk-UA" altLang="uk-UA" sz="2215" dirty="0">
                <a:cs typeface="+mn-cs"/>
              </a:rPr>
              <a:t> </a:t>
            </a:r>
            <a:endParaRPr lang="uk-UA" altLang="uk-UA" sz="2215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22533" name="Oval 15"/>
          <p:cNvSpPr>
            <a:spLocks noChangeArrowheads="1"/>
          </p:cNvSpPr>
          <p:nvPr/>
        </p:nvSpPr>
        <p:spPr bwMode="auto">
          <a:xfrm>
            <a:off x="1711325" y="3146425"/>
            <a:ext cx="1439863" cy="1393825"/>
          </a:xfrm>
          <a:prstGeom prst="ellipse">
            <a:avLst/>
          </a:prstGeom>
          <a:gradFill rotWithShape="1">
            <a:gsLst>
              <a:gs pos="0">
                <a:srgbClr val="9966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22534" name="Oval 16"/>
          <p:cNvSpPr>
            <a:spLocks noChangeArrowheads="1"/>
          </p:cNvSpPr>
          <p:nvPr/>
        </p:nvSpPr>
        <p:spPr bwMode="auto">
          <a:xfrm>
            <a:off x="6088063" y="2808288"/>
            <a:ext cx="1439862" cy="1395412"/>
          </a:xfrm>
          <a:prstGeom prst="ellipse">
            <a:avLst/>
          </a:prstGeom>
          <a:gradFill rotWithShape="1">
            <a:gsLst>
              <a:gs pos="0">
                <a:srgbClr val="FFCC99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22535" name="Oval 17"/>
          <p:cNvSpPr>
            <a:spLocks noChangeArrowheads="1"/>
          </p:cNvSpPr>
          <p:nvPr/>
        </p:nvSpPr>
        <p:spPr bwMode="auto">
          <a:xfrm>
            <a:off x="5530850" y="4291428"/>
            <a:ext cx="1441450" cy="1393825"/>
          </a:xfrm>
          <a:prstGeom prst="ellipse">
            <a:avLst/>
          </a:prstGeom>
          <a:gradFill rotWithShape="1">
            <a:gsLst>
              <a:gs pos="0">
                <a:srgbClr val="CC0099"/>
              </a:gs>
              <a:gs pos="100000">
                <a:srgbClr val="CC99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222226" name="Text Box 18"/>
          <p:cNvSpPr txBox="1">
            <a:spLocks noChangeArrowheads="1"/>
          </p:cNvSpPr>
          <p:nvPr/>
        </p:nvSpPr>
        <p:spPr bwMode="auto">
          <a:xfrm>
            <a:off x="6088063" y="3260725"/>
            <a:ext cx="1776412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uk-UA" altLang="uk-UA" sz="2400" dirty="0">
                <a:cs typeface="+mn-cs"/>
              </a:rPr>
              <a:t>31,5 </a:t>
            </a:r>
            <a:r>
              <a:rPr lang="uk-UA" altLang="uk-UA" sz="1600" dirty="0" err="1">
                <a:cs typeface="+mn-cs"/>
              </a:rPr>
              <a:t>млн.грн</a:t>
            </a:r>
            <a:r>
              <a:rPr lang="uk-UA" altLang="uk-UA" sz="2215" dirty="0">
                <a:cs typeface="+mn-cs"/>
              </a:rPr>
              <a:t>, </a:t>
            </a:r>
            <a:endParaRPr lang="uk-UA" altLang="uk-UA" sz="20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222227" name="Text Box 19"/>
          <p:cNvSpPr txBox="1">
            <a:spLocks noChangeArrowheads="1"/>
          </p:cNvSpPr>
          <p:nvPr/>
        </p:nvSpPr>
        <p:spPr bwMode="auto">
          <a:xfrm>
            <a:off x="5599112" y="4733945"/>
            <a:ext cx="1736725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uk-UA" altLang="uk-UA" sz="2400" dirty="0" smtClean="0">
                <a:solidFill>
                  <a:srgbClr val="000000"/>
                </a:solidFill>
                <a:cs typeface="+mn-cs"/>
              </a:rPr>
              <a:t>4,</a:t>
            </a:r>
            <a:r>
              <a:rPr lang="en-US" altLang="uk-UA" sz="2400" dirty="0" smtClean="0">
                <a:solidFill>
                  <a:srgbClr val="000000"/>
                </a:solidFill>
                <a:cs typeface="+mn-cs"/>
              </a:rPr>
              <a:t>1</a:t>
            </a:r>
            <a:r>
              <a:rPr lang="uk-UA" altLang="uk-UA" sz="2400" dirty="0" smtClean="0">
                <a:solidFill>
                  <a:srgbClr val="000000"/>
                </a:solidFill>
                <a:cs typeface="+mn-cs"/>
              </a:rPr>
              <a:t> </a:t>
            </a:r>
            <a:r>
              <a:rPr lang="uk-UA" altLang="uk-UA" dirty="0" err="1" smtClean="0">
                <a:solidFill>
                  <a:srgbClr val="000000"/>
                </a:solidFill>
                <a:cs typeface="+mn-cs"/>
              </a:rPr>
              <a:t>млн.грн</a:t>
            </a:r>
            <a:r>
              <a:rPr lang="uk-UA" altLang="uk-UA" sz="2215" dirty="0" smtClean="0">
                <a:cs typeface="+mn-cs"/>
              </a:rPr>
              <a:t> </a:t>
            </a:r>
            <a:endParaRPr lang="uk-UA" altLang="uk-UA" sz="2215" dirty="0">
              <a:solidFill>
                <a:srgbClr val="FF0066"/>
              </a:solidFill>
              <a:cs typeface="+mn-cs"/>
            </a:endParaRPr>
          </a:p>
        </p:txBody>
      </p:sp>
      <p:sp>
        <p:nvSpPr>
          <p:cNvPr id="222228" name="Text Box 20"/>
          <p:cNvSpPr txBox="1">
            <a:spLocks noChangeArrowheads="1"/>
          </p:cNvSpPr>
          <p:nvPr/>
        </p:nvSpPr>
        <p:spPr bwMode="auto">
          <a:xfrm>
            <a:off x="5030788" y="1870075"/>
            <a:ext cx="17272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uk-UA" altLang="uk-UA" sz="2400" dirty="0">
                <a:cs typeface="+mn-cs"/>
              </a:rPr>
              <a:t>1,9</a:t>
            </a:r>
            <a:r>
              <a:rPr lang="uk-UA" altLang="uk-UA" sz="2215" dirty="0">
                <a:cs typeface="+mn-cs"/>
              </a:rPr>
              <a:t> </a:t>
            </a:r>
            <a:r>
              <a:rPr lang="uk-UA" altLang="uk-UA" dirty="0" err="1">
                <a:cs typeface="+mn-cs"/>
              </a:rPr>
              <a:t>млн.грн</a:t>
            </a:r>
            <a:endParaRPr lang="uk-UA" altLang="uk-UA" sz="20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222230" name="Text Box 22"/>
          <p:cNvSpPr txBox="1">
            <a:spLocks noChangeArrowheads="1"/>
          </p:cNvSpPr>
          <p:nvPr/>
        </p:nvSpPr>
        <p:spPr bwMode="auto">
          <a:xfrm>
            <a:off x="1728788" y="3492500"/>
            <a:ext cx="1792287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uk-UA" altLang="uk-UA" sz="2215" dirty="0">
                <a:cs typeface="+mn-cs"/>
              </a:rPr>
              <a:t> </a:t>
            </a:r>
            <a:r>
              <a:rPr lang="uk-UA" altLang="uk-UA" sz="2400" dirty="0">
                <a:cs typeface="+mn-cs"/>
              </a:rPr>
              <a:t>2,7 </a:t>
            </a:r>
            <a:r>
              <a:rPr lang="uk-UA" altLang="uk-UA" dirty="0" err="1">
                <a:cs typeface="+mn-cs"/>
              </a:rPr>
              <a:t>млн.грн</a:t>
            </a:r>
            <a:r>
              <a:rPr lang="uk-UA" altLang="uk-UA" sz="2215" dirty="0">
                <a:cs typeface="+mn-cs"/>
              </a:rPr>
              <a:t> </a:t>
            </a:r>
            <a:endParaRPr lang="uk-UA" altLang="uk-UA" sz="2215" dirty="0">
              <a:solidFill>
                <a:srgbClr val="FF0066"/>
              </a:solidFill>
              <a:cs typeface="+mn-cs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-180975" y="98425"/>
            <a:ext cx="9572625" cy="614363"/>
          </a:xfrm>
          <a:prstGeom prst="rect">
            <a:avLst/>
          </a:prstGeom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uk-UA" altLang="uk-UA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Розподіл внутрішнього резерву 8</a:t>
            </a:r>
            <a:r>
              <a:rPr lang="en-US" altLang="uk-UA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r>
              <a:rPr lang="uk-UA" altLang="uk-UA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,3 </a:t>
            </a:r>
            <a:r>
              <a:rPr lang="uk-UA" altLang="uk-UA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млн.грн</a:t>
            </a:r>
            <a:r>
              <a:rPr lang="uk-UA" altLang="uk-UA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2541" name="TextBox 1"/>
          <p:cNvSpPr txBox="1">
            <a:spLocks noChangeArrowheads="1"/>
          </p:cNvSpPr>
          <p:nvPr/>
        </p:nvSpPr>
        <p:spPr bwMode="auto">
          <a:xfrm>
            <a:off x="5149850" y="938213"/>
            <a:ext cx="28130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uk-UA" altLang="uk-UA"/>
              <a:t>Правоохоронні органи</a:t>
            </a:r>
          </a:p>
        </p:txBody>
      </p:sp>
      <p:pic>
        <p:nvPicPr>
          <p:cNvPr id="22542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3" y="1049338"/>
            <a:ext cx="99060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3" name="Рисунок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675" y="2182813"/>
            <a:ext cx="152241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4" name="TextBox 1"/>
          <p:cNvSpPr txBox="1">
            <a:spLocks noChangeArrowheads="1"/>
          </p:cNvSpPr>
          <p:nvPr/>
        </p:nvSpPr>
        <p:spPr bwMode="auto">
          <a:xfrm>
            <a:off x="7410450" y="3602038"/>
            <a:ext cx="2162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uk-UA" altLang="uk-UA"/>
              <a:t>Департамент освіти і науки</a:t>
            </a:r>
          </a:p>
        </p:txBody>
      </p:sp>
      <p:sp>
        <p:nvSpPr>
          <p:cNvPr id="22545" name="TextBox 1"/>
          <p:cNvSpPr txBox="1">
            <a:spLocks noChangeArrowheads="1"/>
          </p:cNvSpPr>
          <p:nvPr/>
        </p:nvSpPr>
        <p:spPr bwMode="auto">
          <a:xfrm>
            <a:off x="150813" y="1658938"/>
            <a:ext cx="182403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uk-UA" altLang="uk-UA"/>
              <a:t>Департамент охорони здоров</a:t>
            </a:r>
            <a:r>
              <a:rPr lang="en-US" altLang="uk-UA"/>
              <a:t>’</a:t>
            </a:r>
            <a:r>
              <a:rPr lang="uk-UA" altLang="uk-UA"/>
              <a:t>я</a:t>
            </a:r>
          </a:p>
        </p:txBody>
      </p:sp>
      <p:sp>
        <p:nvSpPr>
          <p:cNvPr id="22546" name="TextBox 1"/>
          <p:cNvSpPr txBox="1">
            <a:spLocks noChangeArrowheads="1"/>
          </p:cNvSpPr>
          <p:nvPr/>
        </p:nvSpPr>
        <p:spPr bwMode="auto">
          <a:xfrm>
            <a:off x="150813" y="3260725"/>
            <a:ext cx="18240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uk-UA" altLang="uk-UA"/>
              <a:t>Департамент з питань культури</a:t>
            </a:r>
          </a:p>
        </p:txBody>
      </p:sp>
      <p:pic>
        <p:nvPicPr>
          <p:cNvPr id="22547" name="Рисунок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275" y="893763"/>
            <a:ext cx="849313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8" name="TextBox 1"/>
          <p:cNvSpPr txBox="1">
            <a:spLocks noChangeArrowheads="1"/>
          </p:cNvSpPr>
          <p:nvPr/>
        </p:nvSpPr>
        <p:spPr bwMode="auto">
          <a:xfrm>
            <a:off x="7015163" y="5085040"/>
            <a:ext cx="18256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uk-UA" altLang="uk-UA" dirty="0"/>
              <a:t>Управління молоді і спорту</a:t>
            </a:r>
          </a:p>
        </p:txBody>
      </p:sp>
      <p:sp>
        <p:nvSpPr>
          <p:cNvPr id="22549" name="TextBox 1"/>
          <p:cNvSpPr txBox="1">
            <a:spLocks noChangeArrowheads="1"/>
          </p:cNvSpPr>
          <p:nvPr/>
        </p:nvSpPr>
        <p:spPr bwMode="auto">
          <a:xfrm>
            <a:off x="1689100" y="5235575"/>
            <a:ext cx="1825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uk-UA" altLang="uk-UA"/>
              <a:t>Департамент соціального захисту населення</a:t>
            </a:r>
          </a:p>
        </p:txBody>
      </p:sp>
      <p:sp>
        <p:nvSpPr>
          <p:cNvPr id="38" name="Oval 16"/>
          <p:cNvSpPr>
            <a:spLocks noChangeArrowheads="1"/>
          </p:cNvSpPr>
          <p:nvPr/>
        </p:nvSpPr>
        <p:spPr bwMode="auto">
          <a:xfrm>
            <a:off x="3346450" y="4424363"/>
            <a:ext cx="1439863" cy="1395412"/>
          </a:xfrm>
          <a:prstGeom prst="ellipse">
            <a:avLst/>
          </a:prstGeom>
          <a:gradFill rotWithShape="1">
            <a:gsLst>
              <a:gs pos="19000">
                <a:srgbClr val="DEFF9B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endParaRPr lang="uk-UA" altLang="uk-UA">
              <a:cs typeface="+mn-cs"/>
            </a:endParaRPr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3254375" y="4773613"/>
            <a:ext cx="1792288" cy="461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uk-UA" altLang="uk-UA" sz="2215" dirty="0">
                <a:cs typeface="+mn-cs"/>
              </a:rPr>
              <a:t> </a:t>
            </a:r>
            <a:r>
              <a:rPr lang="uk-UA" altLang="uk-UA" sz="2400" dirty="0">
                <a:cs typeface="+mn-cs"/>
              </a:rPr>
              <a:t>4,3 </a:t>
            </a:r>
            <a:r>
              <a:rPr lang="uk-UA" altLang="uk-UA" dirty="0" err="1">
                <a:cs typeface="+mn-cs"/>
              </a:rPr>
              <a:t>млн.грн</a:t>
            </a:r>
            <a:r>
              <a:rPr lang="uk-UA" altLang="uk-UA" sz="2215" dirty="0">
                <a:cs typeface="+mn-cs"/>
              </a:rPr>
              <a:t> </a:t>
            </a:r>
            <a:endParaRPr lang="uk-UA" altLang="uk-UA" sz="2215" dirty="0">
              <a:solidFill>
                <a:srgbClr val="FF0066"/>
              </a:solidFill>
              <a:cs typeface="+mn-cs"/>
            </a:endParaRPr>
          </a:p>
        </p:txBody>
      </p:sp>
      <p:pic>
        <p:nvPicPr>
          <p:cNvPr id="22552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152900"/>
            <a:ext cx="1019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3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6076950"/>
            <a:ext cx="1890712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54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450" y="5970588"/>
            <a:ext cx="11811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115888"/>
            <a:ext cx="7886700" cy="760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altLang="uk-UA" smtClean="0"/>
              <a:t>Завдання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28650" y="876300"/>
            <a:ext cx="8058150" cy="5648325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uk-UA" sz="3000" dirty="0">
                <a:solidFill>
                  <a:srgbClr val="660066"/>
                </a:solidFill>
              </a:rPr>
              <a:t>Уточнення  </a:t>
            </a:r>
            <a:r>
              <a:rPr lang="uk-UA" sz="3000" dirty="0" smtClean="0">
                <a:solidFill>
                  <a:srgbClr val="660066"/>
                </a:solidFill>
              </a:rPr>
              <a:t>показників місцевих </a:t>
            </a:r>
            <a:r>
              <a:rPr lang="uk-UA" sz="3000" dirty="0">
                <a:solidFill>
                  <a:srgbClr val="660066"/>
                </a:solidFill>
              </a:rPr>
              <a:t>бюджетів області</a:t>
            </a:r>
          </a:p>
          <a:p>
            <a:pPr>
              <a:spcBef>
                <a:spcPts val="1200"/>
              </a:spcBef>
              <a:defRPr/>
            </a:pPr>
            <a:r>
              <a:rPr lang="uk-UA" sz="3000" dirty="0" smtClean="0"/>
              <a:t>Збільшення надходжень до бюджету </a:t>
            </a:r>
            <a:r>
              <a:rPr lang="uk-UA" sz="3000" dirty="0"/>
              <a:t>не менше 2 % </a:t>
            </a:r>
            <a:r>
              <a:rPr lang="uk-UA" sz="3000" dirty="0" smtClean="0"/>
              <a:t>від обсягу податків  і зборів та економія не менше 1 % обсягу видатків</a:t>
            </a:r>
          </a:p>
          <a:p>
            <a:pPr>
              <a:spcBef>
                <a:spcPts val="1200"/>
              </a:spcBef>
              <a:defRPr/>
            </a:pPr>
            <a:r>
              <a:rPr lang="uk-UA" sz="3000" dirty="0" smtClean="0">
                <a:solidFill>
                  <a:srgbClr val="660066"/>
                </a:solidFill>
              </a:rPr>
              <a:t>Затвердження обласних програм</a:t>
            </a:r>
            <a:r>
              <a:rPr lang="en-US" sz="3000" dirty="0">
                <a:solidFill>
                  <a:srgbClr val="660066"/>
                </a:solidFill>
              </a:rPr>
              <a:t>;</a:t>
            </a:r>
            <a:r>
              <a:rPr lang="uk-UA" sz="3000" dirty="0" smtClean="0">
                <a:solidFill>
                  <a:srgbClr val="660066"/>
                </a:solidFill>
              </a:rPr>
              <a:t> проведення тендерів, взяття </a:t>
            </a:r>
            <a:r>
              <a:rPr lang="uk-UA" sz="3000" dirty="0" err="1" smtClean="0">
                <a:solidFill>
                  <a:srgbClr val="660066"/>
                </a:solidFill>
              </a:rPr>
              <a:t>зобов</a:t>
            </a:r>
            <a:r>
              <a:rPr lang="en-US" sz="3000" dirty="0" smtClean="0">
                <a:solidFill>
                  <a:srgbClr val="660066"/>
                </a:solidFill>
              </a:rPr>
              <a:t>’</a:t>
            </a:r>
            <a:r>
              <a:rPr lang="uk-UA" sz="3000" dirty="0" err="1" smtClean="0">
                <a:solidFill>
                  <a:srgbClr val="660066"/>
                </a:solidFill>
              </a:rPr>
              <a:t>язань</a:t>
            </a:r>
            <a:endParaRPr lang="uk-UA" sz="3000" dirty="0" smtClean="0">
              <a:solidFill>
                <a:srgbClr val="660066"/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uk-UA" sz="3000" dirty="0"/>
              <a:t>Внесення змін до </a:t>
            </a:r>
            <a:r>
              <a:rPr lang="uk-UA" sz="3000" dirty="0" smtClean="0"/>
              <a:t>Порядку </a:t>
            </a:r>
            <a:r>
              <a:rPr lang="uk-UA" sz="3000" dirty="0"/>
              <a:t>використання </a:t>
            </a:r>
            <a:r>
              <a:rPr lang="uk-UA" sz="3000" dirty="0" err="1" smtClean="0"/>
              <a:t>субвенційних</a:t>
            </a:r>
            <a:r>
              <a:rPr lang="uk-UA" sz="3000" dirty="0" smtClean="0"/>
              <a:t> коштів у медичній </a:t>
            </a:r>
            <a:r>
              <a:rPr lang="uk-UA" sz="3000" dirty="0"/>
              <a:t>та </a:t>
            </a:r>
            <a:r>
              <a:rPr lang="uk-UA" sz="3000" dirty="0" smtClean="0"/>
              <a:t>освітянській галузях</a:t>
            </a:r>
            <a:endParaRPr lang="uk-UA" sz="3000" dirty="0"/>
          </a:p>
        </p:txBody>
      </p:sp>
      <p:sp>
        <p:nvSpPr>
          <p:cNvPr id="24579" name="Місце для номера слайда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B76A9B-AA3E-4EC0-90F1-C7DEF8223E97}" type="slidenum">
              <a:rPr lang="uk-UA" altLang="uk-UA" b="0"/>
              <a:pPr eaLnBrk="1" hangingPunct="1"/>
              <a:t>5</a:t>
            </a:fld>
            <a:endParaRPr lang="uk-UA" altLang="uk-UA" b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468313" y="1484313"/>
            <a:ext cx="8208962" cy="3097212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  <a:t>Внесення змін до</a:t>
            </a:r>
            <a:b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  <a:t>показників обласного</a:t>
            </a:r>
            <a:b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altLang="uk-UA" sz="4400" b="1" dirty="0" smtClean="0">
                <a:solidFill>
                  <a:schemeClr val="accent2">
                    <a:lumMod val="50000"/>
                  </a:schemeClr>
                </a:solidFill>
              </a:rPr>
              <a:t>бюджету на </a:t>
            </a:r>
            <a:r>
              <a:rPr lang="uk-UA" altLang="uk-UA" sz="4400" b="1" dirty="0" smtClean="0">
                <a:solidFill>
                  <a:srgbClr val="660033"/>
                </a:solidFill>
              </a:rPr>
              <a:t>201</a:t>
            </a:r>
            <a:r>
              <a:rPr lang="en-US" altLang="uk-UA" sz="4400" b="1" dirty="0" smtClean="0">
                <a:solidFill>
                  <a:srgbClr val="660033"/>
                </a:solidFill>
              </a:rPr>
              <a:t>5</a:t>
            </a:r>
            <a:r>
              <a:rPr lang="uk-UA" altLang="uk-UA" sz="4400" b="1" dirty="0" smtClean="0">
                <a:solidFill>
                  <a:srgbClr val="660033"/>
                </a:solidFill>
              </a:rPr>
              <a:t> рік</a:t>
            </a:r>
            <a:endParaRPr lang="ru-RU" altLang="uk-UA" sz="4400" b="1" dirty="0" smtClean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1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482" grpId="0"/>
    </p:bldLst>
  </p:timing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99FF"/>
        </a:solidFill>
        <a:ln w="4826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uk-U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99FF"/>
        </a:solidFill>
        <a:ln w="4826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uk-U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16914</TotalTime>
  <Words>170</Words>
  <Application>Microsoft Office PowerPoint</Application>
  <PresentationFormat>Екран (4:3)</PresentationFormat>
  <Paragraphs>42</Paragraphs>
  <Slides>6</Slides>
  <Notes>6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8" baseType="lpstr">
      <vt:lpstr>Arial</vt:lpstr>
      <vt:lpstr>Специальное оформление</vt:lpstr>
      <vt:lpstr>Внесення змін до показників обласного бюджету на 2015 рік</vt:lpstr>
      <vt:lpstr>Уточнено обсяг обласного бюджету :</vt:lpstr>
      <vt:lpstr>Презентація PowerPoint</vt:lpstr>
      <vt:lpstr>Презентація PowerPoint</vt:lpstr>
      <vt:lpstr>Завдання</vt:lpstr>
      <vt:lpstr>Внесення змін до показників обласного бюджету на 2015 рік</vt:lpstr>
    </vt:vector>
  </TitlesOfParts>
  <Company>GFU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Lyudmyla</dc:creator>
  <cp:lastModifiedBy>Зварич Людмила</cp:lastModifiedBy>
  <cp:revision>926</cp:revision>
  <cp:lastPrinted>2015-03-16T15:08:39Z</cp:lastPrinted>
  <dcterms:created xsi:type="dcterms:W3CDTF">2006-12-23T13:16:52Z</dcterms:created>
  <dcterms:modified xsi:type="dcterms:W3CDTF">2015-03-16T15:14:48Z</dcterms:modified>
</cp:coreProperties>
</file>