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0" r:id="rId5"/>
  </p:sldMasterIdLst>
  <p:notesMasterIdLst>
    <p:notesMasterId r:id="rId16"/>
  </p:notesMasterIdLst>
  <p:sldIdLst>
    <p:sldId id="256" r:id="rId6"/>
    <p:sldId id="259" r:id="rId7"/>
    <p:sldId id="277" r:id="rId8"/>
    <p:sldId id="260" r:id="rId9"/>
    <p:sldId id="286" r:id="rId10"/>
    <p:sldId id="289" r:id="rId11"/>
    <p:sldId id="296" r:id="rId12"/>
    <p:sldId id="307" r:id="rId13"/>
    <p:sldId id="319" r:id="rId14"/>
    <p:sldId id="336" r:id="rId15"/>
  </p:sldIdLst>
  <p:sldSz cx="12192000" cy="6858000"/>
  <p:notesSz cx="6797675" cy="9928225"/>
  <p:embeddedFontLst>
    <p:embeddedFont>
      <p:font typeface="Calibri Light" charset="0"/>
      <p:regular r:id="rId17"/>
      <p: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entury Gothic" pitchFamily="34" charset="0"/>
      <p:regular r:id="rId23"/>
      <p:bold r:id="rId24"/>
      <p:italic r:id="rId25"/>
      <p:boldItalic r:id="rId26"/>
    </p:embeddedFont>
    <p:embeddedFont>
      <p:font typeface="Arial Black" pitchFamily="34" charset="0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67" roundtripDataSignature="AMtx7mh/t8CkE2Qu6c71WOQGeWNyXDkxv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stasiia Pivniuk" initials="A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AB282-1E41-4DEC-A01A-5A511824CF0A}" v="20" dt="2020-06-19T10:17:46.531"/>
    <p1510:client id="{7CEB5E0C-77B3-2FBB-E33E-AF76144E2D18}" v="14" dt="2020-06-23T15:32:57.004"/>
    <p1510:client id="{A1E5E4B5-EE5A-A91D-F8F5-BCB381C53F16}" v="1" dt="2020-06-19T09:51:43.935"/>
    <p1510:client id="{A560601C-CEE1-662E-EED5-9F82174D928E}" v="34" dt="2020-06-19T10:25:53.953"/>
    <p1510:client id="{EFEDE70B-C688-09B5-E1D8-9086072F3035}" v="2" dt="2020-06-23T06:32:19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84" autoAdjust="0"/>
    <p:restoredTop sz="92038" autoAdjust="0"/>
  </p:normalViewPr>
  <p:slideViewPr>
    <p:cSldViewPr snapToGrid="0">
      <p:cViewPr>
        <p:scale>
          <a:sx n="51" d="100"/>
          <a:sy n="51" d="100"/>
        </p:scale>
        <p:origin x="-30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68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67" Type="http://customschemas.google.com/relationships/presentationmetadata" Target="metadata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7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6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stasiia Pivniuk" userId="S::anastasiia.pivniuk@qftp.org::776a4e71-ce57-49e9-b700-6786b8feae85" providerId="AD" clId="Web-{EFEDE70B-C688-09B5-E1D8-9086072F3035}"/>
    <pc:docChg chg="modSld">
      <pc:chgData name="Anastasiia Pivniuk" userId="S::anastasiia.pivniuk@qftp.org::776a4e71-ce57-49e9-b700-6786b8feae85" providerId="AD" clId="Web-{EFEDE70B-C688-09B5-E1D8-9086072F3035}" dt="2020-06-23T06:32:19.529" v="1" actId="14100"/>
      <pc:docMkLst>
        <pc:docMk/>
      </pc:docMkLst>
      <pc:sldChg chg="modSp">
        <pc:chgData name="Anastasiia Pivniuk" userId="S::anastasiia.pivniuk@qftp.org::776a4e71-ce57-49e9-b700-6786b8feae85" providerId="AD" clId="Web-{EFEDE70B-C688-09B5-E1D8-9086072F3035}" dt="2020-06-23T06:32:19.529" v="1" actId="14100"/>
        <pc:sldMkLst>
          <pc:docMk/>
          <pc:sldMk cId="2188628" sldId="333"/>
        </pc:sldMkLst>
        <pc:picChg chg="mod">
          <ac:chgData name="Anastasiia Pivniuk" userId="S::anastasiia.pivniuk@qftp.org::776a4e71-ce57-49e9-b700-6786b8feae85" providerId="AD" clId="Web-{EFEDE70B-C688-09B5-E1D8-9086072F3035}" dt="2020-06-23T06:32:19.529" v="1" actId="14100"/>
          <ac:picMkLst>
            <pc:docMk/>
            <pc:sldMk cId="2188628" sldId="333"/>
            <ac:picMk id="11" creationId="{5D795716-0897-4193-A357-5A02D459F6B5}"/>
          </ac:picMkLst>
        </pc:picChg>
      </pc:sldChg>
      <pc:sldChg chg="modSp">
        <pc:chgData name="Anastasiia Pivniuk" userId="S::anastasiia.pivniuk@qftp.org::776a4e71-ce57-49e9-b700-6786b8feae85" providerId="AD" clId="Web-{EFEDE70B-C688-09B5-E1D8-9086072F3035}" dt="2020-06-23T06:31:21.763" v="0" actId="14100"/>
        <pc:sldMkLst>
          <pc:docMk/>
          <pc:sldMk cId="3136572933" sldId="334"/>
        </pc:sldMkLst>
        <pc:picChg chg="mod">
          <ac:chgData name="Anastasiia Pivniuk" userId="S::anastasiia.pivniuk@qftp.org::776a4e71-ce57-49e9-b700-6786b8feae85" providerId="AD" clId="Web-{EFEDE70B-C688-09B5-E1D8-9086072F3035}" dt="2020-06-23T06:31:21.763" v="0" actId="14100"/>
          <ac:picMkLst>
            <pc:docMk/>
            <pc:sldMk cId="3136572933" sldId="334"/>
            <ac:picMk id="13" creationId="{88C3F2DA-1AA1-4FFD-BE73-EB5F6F1F25E6}"/>
          </ac:picMkLst>
        </pc:picChg>
      </pc:sldChg>
    </pc:docChg>
  </pc:docChgLst>
  <pc:docChgLst>
    <pc:chgData name="Anastasiia Pivniuk" userId="S::anastasiia.pivniuk@qftp.org::776a4e71-ce57-49e9-b700-6786b8feae85" providerId="AD" clId="Web-{7CEB5E0C-77B3-2FBB-E33E-AF76144E2D18}"/>
    <pc:docChg chg="modSld">
      <pc:chgData name="Anastasiia Pivniuk" userId="S::anastasiia.pivniuk@qftp.org::776a4e71-ce57-49e9-b700-6786b8feae85" providerId="AD" clId="Web-{7CEB5E0C-77B3-2FBB-E33E-AF76144E2D18}" dt="2020-06-23T15:32:57.004" v="13" actId="1076"/>
      <pc:docMkLst>
        <pc:docMk/>
      </pc:docMkLst>
      <pc:sldChg chg="modSp">
        <pc:chgData name="Anastasiia Pivniuk" userId="S::anastasiia.pivniuk@qftp.org::776a4e71-ce57-49e9-b700-6786b8feae85" providerId="AD" clId="Web-{7CEB5E0C-77B3-2FBB-E33E-AF76144E2D18}" dt="2020-06-23T15:32:57.004" v="13" actId="1076"/>
        <pc:sldMkLst>
          <pc:docMk/>
          <pc:sldMk cId="0" sldId="278"/>
        </pc:sldMkLst>
        <pc:spChg chg="mod">
          <ac:chgData name="Anastasiia Pivniuk" userId="S::anastasiia.pivniuk@qftp.org::776a4e71-ce57-49e9-b700-6786b8feae85" providerId="AD" clId="Web-{7CEB5E0C-77B3-2FBB-E33E-AF76144E2D18}" dt="2020-06-23T15:32:57.004" v="13" actId="1076"/>
          <ac:spMkLst>
            <pc:docMk/>
            <pc:sldMk cId="0" sldId="278"/>
            <ac:spMk id="39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350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‹№›</a:t>
            </a:fld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63227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350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9444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uk-UA" sz="1200" b="0" i="0" u="none" strike="noStrike" cap="none" dirty="0">
              <a:solidFill>
                <a:schemeClr val="dk1"/>
              </a:solidFill>
              <a:effectLst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fld>
            <a:endParaRPr lang="ru-RU"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416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35077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7682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35077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053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350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5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672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fld>
            <a:endParaRPr lang="ru-RU"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858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uk-UA" sz="1200" b="0" i="0" u="none" strike="noStrike" cap="none">
              <a:solidFill>
                <a:schemeClr val="dk1"/>
              </a:solidFill>
              <a:effectLst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fld>
            <a:endParaRPr lang="ru-RU"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5187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0" i="0" u="none" strike="noStrike" cap="none">
                <a:solidFill>
                  <a:schemeClr val="dk1"/>
                </a:solidFill>
                <a:effectLst/>
                <a:latin typeface="Century Gothic"/>
                <a:ea typeface="Century Gothic"/>
                <a:cs typeface="Century Gothic"/>
                <a:sym typeface="Century Gothic"/>
              </a:rPr>
              <a:t>In Switzerland, the government provides direct payments for organic production (by area land cultivated) and additionally they pay 50% of the promotional campaigns of Bio Suisse or local farm associations. And they fund FiBL and a state research institute every year with research grants.</a:t>
            </a:r>
          </a:p>
          <a:p>
            <a:pPr algn="l"/>
            <a:r>
              <a:rPr lang="en-GB" sz="1200" b="0" i="0" u="none" strike="noStrike" cap="none">
                <a:solidFill>
                  <a:schemeClr val="dk1"/>
                </a:solidFill>
                <a:effectLst/>
                <a:latin typeface="Century Gothic"/>
                <a:ea typeface="Century Gothic"/>
                <a:cs typeface="Century Gothic"/>
                <a:sym typeface="Century Gothic"/>
              </a:rPr>
              <a:t>The only thing, what the Kantons are co-financing is the extension service for farmers, who would like to start the conversion to organic. </a:t>
            </a:r>
            <a:endParaRPr lang="uk-UA" sz="1200" b="0" i="0" u="none" strike="noStrike" cap="none">
              <a:solidFill>
                <a:schemeClr val="dk1"/>
              </a:solidFill>
              <a:effectLst/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/>
            <a:r>
              <a:rPr lang="en-GB" sz="1200" b="0" i="0" u="none" strike="noStrike" cap="none">
                <a:solidFill>
                  <a:schemeClr val="dk1"/>
                </a:solidFill>
                <a:effectLst/>
                <a:latin typeface="Century Gothic"/>
                <a:ea typeface="Century Gothic"/>
                <a:cs typeface="Century Gothic"/>
                <a:sym typeface="Century Gothic"/>
              </a:rPr>
              <a:t>And we have in Switzerland no politician, who personally in public would promote organic.</a:t>
            </a:r>
            <a:endParaRPr lang="uk-UA" sz="1200" b="0" i="0" u="none" strike="noStrike" cap="none">
              <a:solidFill>
                <a:schemeClr val="dk1"/>
              </a:solidFill>
              <a:effectLst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fld>
            <a:endParaRPr lang="ru-RU"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7447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uk-UA" sz="1200" b="0" i="0" u="none" strike="noStrike" cap="none">
                <a:solidFill>
                  <a:schemeClr val="dk1"/>
                </a:solidFill>
                <a:effectLst/>
                <a:latin typeface="Century Gothic"/>
                <a:ea typeface="Century Gothic"/>
                <a:cs typeface="Century Gothic"/>
                <a:sym typeface="Century Gothic"/>
              </a:rPr>
              <a:t>20 травня, Європейська Комісія презентувала стратегію ЄС “Від ферми до виделки” в рамках нового Європейського зеленого курсу, де зафіксовані досить амбітні цілі щодо подальшого розвитку органічного виробництва.</a:t>
            </a:r>
          </a:p>
          <a:p>
            <a:pPr algn="l"/>
            <a:r>
              <a:rPr lang="uk-UA" sz="1200" b="0" i="0" u="none" strike="noStrike" cap="none">
                <a:solidFill>
                  <a:schemeClr val="dk1"/>
                </a:solidFill>
                <a:effectLst/>
                <a:latin typeface="Century Gothic"/>
                <a:ea typeface="Century Gothic"/>
                <a:cs typeface="Century Gothic"/>
                <a:sym typeface="Century Gothic"/>
              </a:rPr>
              <a:t>Так, в стратегії зафіксована мета перевести під органічне виробництво до 25% сільськогосподарських угідь до 2030 року. Наразі, ця цифра становить близько 8%. Тобто, за 10 років планується втричі збільшити землі під органічним сільським господарством.</a:t>
            </a:r>
            <a:r>
              <a:rPr lang="uk-UA"/>
              <a:t/>
            </a:r>
            <a:br>
              <a:rPr lang="uk-UA"/>
            </a:br>
            <a:r>
              <a:rPr lang="uk-UA" sz="1200" b="0" i="0" u="none" strike="noStrike" cap="none">
                <a:solidFill>
                  <a:schemeClr val="dk1"/>
                </a:solidFill>
                <a:effectLst/>
                <a:latin typeface="Century Gothic"/>
                <a:ea typeface="Century Gothic"/>
                <a:cs typeface="Century Gothic"/>
                <a:sym typeface="Century Gothic"/>
              </a:rPr>
              <a:t>Окрім цього, планується значно зменшити використання пестицидів, антибіотиків та добрив, а також зменшити харчові відходи та посилити боротьбу з продуктовим шахрайством.</a:t>
            </a:r>
            <a:r>
              <a:rPr lang="uk-UA"/>
              <a:t/>
            </a:r>
            <a:br>
              <a:rPr lang="uk-UA"/>
            </a:br>
            <a:r>
              <a:rPr lang="uk-UA" sz="1200" b="0" i="0" u="none" strike="noStrike" cap="none">
                <a:solidFill>
                  <a:schemeClr val="dk1"/>
                </a:solidFill>
                <a:effectLst/>
                <a:latin typeface="Century Gothic"/>
                <a:ea typeface="Century Gothic"/>
                <a:cs typeface="Century Gothic"/>
                <a:sym typeface="Century Gothic"/>
              </a:rPr>
              <a:t>Задля цього Європейська Комісія пропонує переглянути існуючі або розробити нові законодавчі механізми.</a:t>
            </a:r>
            <a:r>
              <a:rPr lang="uk-UA"/>
              <a:t/>
            </a:r>
            <a:br>
              <a:rPr lang="uk-UA"/>
            </a:br>
            <a:r>
              <a:rPr lang="uk-UA" sz="1200" b="0" i="0" u="none" strike="noStrike" cap="none">
                <a:solidFill>
                  <a:schemeClr val="dk1"/>
                </a:solidFill>
                <a:effectLst/>
                <a:latin typeface="Century Gothic"/>
                <a:ea typeface="Century Gothic"/>
                <a:cs typeface="Century Gothic"/>
                <a:sym typeface="Century Gothic"/>
              </a:rPr>
              <a:t>Значна увага приділятиметься просуванню здорового способу життя, перегляду системи харчування в школах та запровадженню нових систем маркування.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fld>
            <a:endParaRPr lang="ru-RU"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041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uk-UA" sz="1200" b="0" i="0" u="none" strike="noStrike" cap="none">
              <a:solidFill>
                <a:schemeClr val="dk1"/>
              </a:solidFill>
              <a:effectLst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fld>
            <a:endParaRPr lang="ru-RU"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275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type="title">
  <p:cSld name="TITLE">
    <p:bg>
      <p:bgPr>
        <a:gradFill>
          <a:gsLst>
            <a:gs pos="0">
              <a:srgbClr val="E1F3D5">
                <a:alpha val="84705"/>
              </a:srgbClr>
            </a:gs>
            <a:gs pos="42000">
              <a:srgbClr val="FFFFFF">
                <a:alpha val="40000"/>
              </a:srgbClr>
            </a:gs>
            <a:gs pos="75000">
              <a:srgbClr val="FFFFFF">
                <a:alpha val="40000"/>
              </a:srgbClr>
            </a:gs>
            <a:gs pos="100000">
              <a:srgbClr val="E1F3D5">
                <a:alpha val="85882"/>
              </a:srgbClr>
            </a:gs>
          </a:gsLst>
          <a:lin ang="5400000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5" title="Top border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20" name="Google Shape;20;p25"/>
            <p:cNvSpPr/>
            <p:nvPr/>
          </p:nvSpPr>
          <p:spPr>
            <a:xfrm rot="10800000" flipH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" name="Google Shape;21;p25"/>
            <p:cNvSpPr/>
            <p:nvPr/>
          </p:nvSpPr>
          <p:spPr>
            <a:xfrm rot="10800000" flipH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2" name="Google Shape;22;p25" title="Left border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23" name="Google Shape;23;p25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" name="Google Shape;24;p25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5" name="Google Shape;25;p25" title="Right border"/>
          <p:cNvGrpSpPr/>
          <p:nvPr/>
        </p:nvGrpSpPr>
        <p:grpSpPr>
          <a:xfrm>
            <a:off x="11476762" y="0"/>
            <a:ext cx="746885" cy="6858000"/>
            <a:chOff x="11476762" y="0"/>
            <a:chExt cx="746885" cy="6858000"/>
          </a:xfrm>
        </p:grpSpPr>
        <p:sp>
          <p:nvSpPr>
            <p:cNvPr id="26" name="Google Shape;26;p25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" name="Google Shape;27;p2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8" name="Google Shape;28;p25" title="Bottom border"/>
          <p:cNvGrpSpPr/>
          <p:nvPr/>
        </p:nvGrpSpPr>
        <p:grpSpPr>
          <a:xfrm rot="10800000" flipH="1">
            <a:off x="0" y="6144768"/>
            <a:ext cx="12188825" cy="713232"/>
            <a:chOff x="0" y="0"/>
            <a:chExt cx="12188825" cy="713232"/>
          </a:xfrm>
        </p:grpSpPr>
        <p:sp>
          <p:nvSpPr>
            <p:cNvPr id="29" name="Google Shape;29;p25"/>
            <p:cNvSpPr/>
            <p:nvPr/>
          </p:nvSpPr>
          <p:spPr>
            <a:xfrm rot="10800000" flipH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Google Shape;30;p25"/>
            <p:cNvSpPr/>
            <p:nvPr/>
          </p:nvSpPr>
          <p:spPr>
            <a:xfrm rot="10800000" flipH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1" name="Google Shape;31;p25"/>
          <p:cNvSpPr txBox="1"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392A"/>
              </a:buClr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6"/>
          <p:cNvSpPr txBox="1"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39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6"/>
          <p:cNvSpPr txBox="1">
            <a:spLocks noGrp="1"/>
          </p:cNvSpPr>
          <p:nvPr>
            <p:ph type="body" idx="1"/>
          </p:nvPr>
        </p:nvSpPr>
        <p:spPr>
          <a:xfrm rot="5400000">
            <a:off x="3924300" y="-909828"/>
            <a:ext cx="4343400" cy="950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ftr" idx="11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dt" idx="10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sldNum" idx="12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kaler Titel und Text" type="vertTitleAndTx">
  <p:cSld name="VERTICAL_TITLE_AND_VERTICAL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7"/>
          <p:cNvSpPr txBox="1">
            <a:spLocks noGrp="1"/>
          </p:cNvSpPr>
          <p:nvPr>
            <p:ph type="title"/>
          </p:nvPr>
        </p:nvSpPr>
        <p:spPr>
          <a:xfrm rot="5400000">
            <a:off x="7090569" y="1908969"/>
            <a:ext cx="5897562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39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7"/>
          <p:cNvSpPr txBox="1">
            <a:spLocks noGrp="1"/>
          </p:cNvSpPr>
          <p:nvPr>
            <p:ph type="body" idx="1"/>
          </p:nvPr>
        </p:nvSpPr>
        <p:spPr>
          <a:xfrm rot="5400000">
            <a:off x="1756569" y="-643731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ftr" idx="11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dt" idx="10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7"/>
          <p:cNvSpPr txBox="1">
            <a:spLocks noGrp="1"/>
          </p:cNvSpPr>
          <p:nvPr>
            <p:ph type="sldNum" idx="12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0B79F8-6059-4F80-94D8-FD790E063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32E16792-8408-422B-BBE6-D46FA9CC3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ACC35DD6-8A70-41CD-897D-BA28B3D6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A1D6A340-8C47-45FA-BCD7-764DC5BE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D8589F72-86B3-49D1-A6EE-DAA91165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012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AE2940-48EB-48C0-B26D-F47D5C45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73E48383-03AB-41E0-869D-4BC2AC034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A9C74FB5-88F4-4A06-A382-6FF9E9D7F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EBA53103-015C-4F11-9585-0A4043AC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C77255DB-B913-4B5A-8902-829B786F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9015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AAE09C-8880-4050-A2C9-0730506A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350D226E-5C8C-44FB-A801-2B92C80DA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CCD83A19-3813-4BE7-B105-7AE4D006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FA997BDB-59A8-49F6-9177-03DF8B610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EC48C661-AF9B-4AD0-B4F8-9609391D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068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951D3B-5887-490A-91ED-AED17A125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048D57A4-2A0A-41BE-A2D5-7C0BC0BC3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98B7D4D6-8511-4E47-8E92-7113D244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A02CBD3A-1D35-4922-B07C-553AD235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5ADCC8A7-C750-4FF0-8C8F-125314E47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1E7A80E9-7B33-4CDA-852E-DA151C59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6211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931B29-6B6F-4CC8-9102-318EEE81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A2406570-9C5B-4947-9F2C-6F7096D56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202F2BB7-542D-4C62-8A9E-E360EF9B2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="" xmlns:a16="http://schemas.microsoft.com/office/drawing/2014/main" id="{06B763B9-39D3-4605-A785-5E5C08DAE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="" xmlns:a16="http://schemas.microsoft.com/office/drawing/2014/main" id="{60D6D203-A3AE-4810-95C0-0D1820E4A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="" xmlns:a16="http://schemas.microsoft.com/office/drawing/2014/main" id="{79BC8E6E-3F78-420A-A372-F07E3076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="" xmlns:a16="http://schemas.microsoft.com/office/drawing/2014/main" id="{40FB0875-A7A6-40AA-82DF-6C4FC3D3A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="" xmlns:a16="http://schemas.microsoft.com/office/drawing/2014/main" id="{EA17AC51-3EA5-465E-A5B5-1C4F62CD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4906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C6DC6D-5C7F-44F8-87B5-B93FB3F9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="" xmlns:a16="http://schemas.microsoft.com/office/drawing/2014/main" id="{9D3C9240-972C-4429-B2DE-BDFB5B7B8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1BCC81D6-186D-4EB0-8934-81853DF5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7078C16A-250D-49BF-91C2-0DAC0955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055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="" xmlns:a16="http://schemas.microsoft.com/office/drawing/2014/main" id="{57AAD9B7-EC22-438D-AFC8-9D7896AFE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="" xmlns:a16="http://schemas.microsoft.com/office/drawing/2014/main" id="{EDFB4F99-EF33-42A8-B07E-DD86E0EE7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="" xmlns:a16="http://schemas.microsoft.com/office/drawing/2014/main" id="{41E088CC-6D41-4E18-9DB7-2941E866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75956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2D643E-08E3-47E2-806B-BEA3CC142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EA0BFA98-20EB-46A6-B022-1D423191C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679C70A0-C3B4-43A2-B891-20891D578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1C17D8BE-749D-48B3-839A-27780A48D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F9A52CCE-8DAD-43A6-922C-1F5D3CE1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CFE0100D-EA9B-495A-A389-B6CAA578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010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39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ftr" idx="11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sldNum" idx="12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0252FC-F197-42D9-BFF1-F3F571144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="" xmlns:a16="http://schemas.microsoft.com/office/drawing/2014/main" id="{2DB1FAF2-DA8A-4557-89F3-D66B25F49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317D7E90-991B-4DBB-A6BB-E905A30B1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CDFB976D-1EA2-4E04-AB38-5279F3D6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C0B72B49-FA27-48BB-BAB6-BB33CC8C0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CF3F448E-4462-4887-9B7C-60090133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5940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D565BD-34D4-436F-97EE-0EFC20C04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9FC22B63-33F2-4FB7-9941-0BE7CEB0D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840574CE-FA69-4A6B-A2FE-A1113E382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5B0380B2-3775-4FDD-9E69-B37A2776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9E27DFCF-56B8-442C-AB0F-F8AE9CA4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57600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="" xmlns:a16="http://schemas.microsoft.com/office/drawing/2014/main" id="{EA6699D0-512A-49CA-8D1D-21BE4E7BFD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9660CE96-CFA2-4D8D-A9C6-F15BA3DA2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F34AFF97-1330-4E5A-8960-54707FE7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1B7F3D24-72C2-4C74-82AA-A067C23A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598FC858-448D-4022-84C2-2AA9F182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6572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bschnitts-&#10;überschrift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29" title="Bottom border"/>
          <p:cNvGrpSpPr/>
          <p:nvPr/>
        </p:nvGrpSpPr>
        <p:grpSpPr>
          <a:xfrm rot="10800000" flipH="1">
            <a:off x="0" y="6309360"/>
            <a:ext cx="12188825" cy="548640"/>
            <a:chOff x="0" y="0"/>
            <a:chExt cx="12188825" cy="713232"/>
          </a:xfrm>
        </p:grpSpPr>
        <p:sp>
          <p:nvSpPr>
            <p:cNvPr id="41" name="Google Shape;41;p29"/>
            <p:cNvSpPr/>
            <p:nvPr/>
          </p:nvSpPr>
          <p:spPr>
            <a:xfrm rot="10800000" flipH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" name="Google Shape;42;p29"/>
            <p:cNvSpPr/>
            <p:nvPr/>
          </p:nvSpPr>
          <p:spPr>
            <a:xfrm rot="10800000" flipH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3" name="Google Shape;43;p29" title="Top border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44" name="Google Shape;44;p29"/>
            <p:cNvSpPr/>
            <p:nvPr/>
          </p:nvSpPr>
          <p:spPr>
            <a:xfrm rot="10800000" flipH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" name="Google Shape;45;p29"/>
            <p:cNvSpPr/>
            <p:nvPr/>
          </p:nvSpPr>
          <p:spPr>
            <a:xfrm rot="10800000" flipH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392A"/>
              </a:buClr>
              <a:buSzPts val="5400"/>
              <a:buNone/>
              <a:defRPr sz="5400" b="0">
                <a:solidFill>
                  <a:srgbClr val="49392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948E"/>
              </a:buClr>
              <a:buSzPts val="1440"/>
              <a:buNone/>
              <a:defRPr sz="1800">
                <a:solidFill>
                  <a:srgbClr val="9C94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C948E"/>
              </a:buClr>
              <a:buSzPts val="1280"/>
              <a:buNone/>
              <a:defRPr sz="1600">
                <a:solidFill>
                  <a:srgbClr val="9C94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C948E"/>
              </a:buClr>
              <a:buSzPts val="1120"/>
              <a:buNone/>
              <a:defRPr sz="1400">
                <a:solidFill>
                  <a:srgbClr val="9C94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C948E"/>
              </a:buClr>
              <a:buSzPts val="1120"/>
              <a:buNone/>
              <a:defRPr sz="1400">
                <a:solidFill>
                  <a:srgbClr val="9C94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C948E"/>
              </a:buClr>
              <a:buSzPts val="1120"/>
              <a:buNone/>
              <a:defRPr sz="1400">
                <a:solidFill>
                  <a:srgbClr val="9C94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C948E"/>
              </a:buClr>
              <a:buSzPts val="1120"/>
              <a:buNone/>
              <a:defRPr sz="1400">
                <a:solidFill>
                  <a:srgbClr val="9C94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C948E"/>
              </a:buClr>
              <a:buSzPts val="1120"/>
              <a:buNone/>
              <a:defRPr sz="1400">
                <a:solidFill>
                  <a:srgbClr val="9C94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C948E"/>
              </a:buClr>
              <a:buSzPts val="1120"/>
              <a:buNone/>
              <a:defRPr sz="1400">
                <a:solidFill>
                  <a:srgbClr val="9C948E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ftr" idx="11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dt" idx="10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sldNum" idx="12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0"/>
          <p:cNvSpPr txBox="1"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39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body" idx="1"/>
          </p:nvPr>
        </p:nvSpPr>
        <p:spPr>
          <a:xfrm>
            <a:off x="1341120" y="1673352"/>
            <a:ext cx="45720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000"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2pPr>
            <a:lvl3pPr marL="1371600" lvl="2" indent="-30988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3pPr>
            <a:lvl4pPr marL="1828800" lvl="3" indent="-2997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4pPr>
            <a:lvl5pPr marL="2286000" lvl="4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5pPr>
            <a:lvl6pPr marL="2743200" lvl="5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6pPr>
            <a:lvl7pPr marL="3200400" lvl="6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7pPr>
            <a:lvl8pPr marL="3657600" lvl="7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8pPr>
            <a:lvl9pPr marL="4114800" lvl="8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body" idx="2"/>
          </p:nvPr>
        </p:nvSpPr>
        <p:spPr>
          <a:xfrm>
            <a:off x="6278880" y="1673352"/>
            <a:ext cx="45720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000"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2pPr>
            <a:lvl3pPr marL="1371600" lvl="2" indent="-30988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3pPr>
            <a:lvl4pPr marL="1828800" lvl="3" indent="-2997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4pPr>
            <a:lvl5pPr marL="2286000" lvl="4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ftr" idx="11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dt" idx="10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>
  <p:cSld name="Vergleich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39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 b="0" cap="none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1341120" y="2441448"/>
            <a:ext cx="4572000" cy="3584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1pPr>
            <a:lvl2pPr marL="914400" lvl="1" indent="-30988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2pPr>
            <a:lvl3pPr marL="1371600" lvl="2" indent="-2997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3pPr>
            <a:lvl4pPr marL="1828800" lvl="3" indent="-28956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 sz="1200"/>
            </a:lvl4pPr>
            <a:lvl5pPr marL="2286000" lvl="4" indent="-28956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 sz="1200"/>
            </a:lvl5pPr>
            <a:lvl6pPr marL="2743200" lvl="5" indent="-28956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 sz="1200"/>
            </a:lvl6pPr>
            <a:lvl7pPr marL="3200400" lvl="6" indent="-28956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 sz="1200"/>
            </a:lvl7pPr>
            <a:lvl8pPr marL="3657600" lvl="7" indent="-28955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 sz="1200"/>
            </a:lvl8pPr>
            <a:lvl9pPr marL="4114800" lvl="8" indent="-28955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 sz="12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3"/>
          </p:nvPr>
        </p:nvSpPr>
        <p:spPr>
          <a:xfrm>
            <a:off x="6278880" y="1600200"/>
            <a:ext cx="45720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 b="0" cap="none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4"/>
          </p:nvPr>
        </p:nvSpPr>
        <p:spPr>
          <a:xfrm>
            <a:off x="6278880" y="2441448"/>
            <a:ext cx="4572000" cy="3584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1pPr>
            <a:lvl2pPr marL="914400" lvl="1" indent="-30988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2pPr>
            <a:lvl3pPr marL="1371600" lvl="2" indent="-2997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3pPr>
            <a:lvl4pPr marL="1828800" lvl="3" indent="-28956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 sz="1200"/>
            </a:lvl4pPr>
            <a:lvl5pPr marL="2286000" lvl="4" indent="-28956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 sz="1200"/>
            </a:lvl5pPr>
            <a:lvl6pPr marL="2743200" lvl="5" indent="-28956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 sz="1200"/>
            </a:lvl6pPr>
            <a:lvl7pPr marL="3200400" lvl="6" indent="-28956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 sz="1200"/>
            </a:lvl7pPr>
            <a:lvl8pPr marL="3657600" lvl="7" indent="-28955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 sz="1200"/>
            </a:lvl8pPr>
            <a:lvl9pPr marL="4114800" lvl="8" indent="-28955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 sz="12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ftr" idx="11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39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ftr" idx="11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dt" idx="10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er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ftr" idx="11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dt" idx="10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sldNum" idx="12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4" title="Top border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78" name="Google Shape;78;p34"/>
            <p:cNvSpPr/>
            <p:nvPr/>
          </p:nvSpPr>
          <p:spPr>
            <a:xfrm rot="10800000" flipH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" name="Google Shape;79;p34"/>
            <p:cNvSpPr/>
            <p:nvPr/>
          </p:nvSpPr>
          <p:spPr>
            <a:xfrm rot="10800000" flipH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0" name="Google Shape;80;p34"/>
          <p:cNvSpPr txBox="1"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392A"/>
              </a:buClr>
              <a:buSzPts val="3400"/>
              <a:buNone/>
              <a:defRPr sz="3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body" idx="1"/>
          </p:nvPr>
        </p:nvSpPr>
        <p:spPr>
          <a:xfrm>
            <a:off x="548640" y="1005840"/>
            <a:ext cx="722376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000"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2pPr>
            <a:lvl3pPr marL="1371600" lvl="2" indent="-30988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3pPr>
            <a:lvl4pPr marL="1828800" lvl="3" indent="-29971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4pPr>
            <a:lvl5pPr marL="2286000" lvl="4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5pPr>
            <a:lvl6pPr marL="2743200" lvl="5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6pPr>
            <a:lvl7pPr marL="3200400" lvl="6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7pPr>
            <a:lvl8pPr marL="3657600" lvl="7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8pPr>
            <a:lvl9pPr marL="4114800" lvl="8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2"/>
          </p:nvPr>
        </p:nvSpPr>
        <p:spPr>
          <a:xfrm>
            <a:off x="8138160" y="4206240"/>
            <a:ext cx="3657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dt" idx="10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 mit Überschrift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35" title="Top border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88" name="Google Shape;88;p35"/>
            <p:cNvSpPr/>
            <p:nvPr/>
          </p:nvSpPr>
          <p:spPr>
            <a:xfrm rot="10800000" flipH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" name="Google Shape;89;p35"/>
            <p:cNvSpPr/>
            <p:nvPr/>
          </p:nvSpPr>
          <p:spPr>
            <a:xfrm rot="10800000" flipH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0" name="Google Shape;90;p35" title="Bottom border"/>
          <p:cNvGrpSpPr/>
          <p:nvPr/>
        </p:nvGrpSpPr>
        <p:grpSpPr>
          <a:xfrm rot="10800000" flipH="1">
            <a:off x="0" y="6309360"/>
            <a:ext cx="7772400" cy="548640"/>
            <a:chOff x="0" y="0"/>
            <a:chExt cx="12188825" cy="713232"/>
          </a:xfrm>
        </p:grpSpPr>
        <p:sp>
          <p:nvSpPr>
            <p:cNvPr id="91" name="Google Shape;91;p35"/>
            <p:cNvSpPr/>
            <p:nvPr/>
          </p:nvSpPr>
          <p:spPr>
            <a:xfrm rot="10800000" flipH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" name="Google Shape;92;p35"/>
            <p:cNvSpPr/>
            <p:nvPr/>
          </p:nvSpPr>
          <p:spPr>
            <a:xfrm rot="10800000" flipH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3" name="Google Shape;93;p35" title="Left border"/>
          <p:cNvGrpSpPr/>
          <p:nvPr/>
        </p:nvGrpSpPr>
        <p:grpSpPr>
          <a:xfrm rot="-5400000" flipH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94" name="Google Shape;94;p35"/>
            <p:cNvSpPr/>
            <p:nvPr/>
          </p:nvSpPr>
          <p:spPr>
            <a:xfrm rot="10800000" flipH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5" name="Google Shape;95;p35"/>
            <p:cNvSpPr/>
            <p:nvPr/>
          </p:nvSpPr>
          <p:spPr>
            <a:xfrm rot="10800000" flipH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6" name="Google Shape;96;p35" title="Right border"/>
          <p:cNvGrpSpPr/>
          <p:nvPr/>
        </p:nvGrpSpPr>
        <p:grpSpPr>
          <a:xfrm rot="5400000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97" name="Google Shape;97;p35"/>
            <p:cNvSpPr/>
            <p:nvPr/>
          </p:nvSpPr>
          <p:spPr>
            <a:xfrm rot="10800000" flipH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" name="Google Shape;98;p35"/>
            <p:cNvSpPr/>
            <p:nvPr/>
          </p:nvSpPr>
          <p:spPr>
            <a:xfrm rot="10800000" flipH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9" name="Google Shape;99;p35"/>
          <p:cNvSpPr txBox="1"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392A"/>
              </a:buClr>
              <a:buSzPts val="3400"/>
              <a:buNone/>
              <a:defRPr sz="3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5" title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548640" y="548640"/>
            <a:ext cx="6675120" cy="57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Google Shape;101;p35"/>
          <p:cNvSpPr txBox="1">
            <a:spLocks noGrp="1"/>
          </p:cNvSpPr>
          <p:nvPr>
            <p:ph type="body" idx="1"/>
          </p:nvPr>
        </p:nvSpPr>
        <p:spPr>
          <a:xfrm>
            <a:off x="8138160" y="4206240"/>
            <a:ext cx="3657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ftr" idx="11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dt" idx="10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sldNum" idx="12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1F3D5">
                <a:alpha val="55686"/>
              </a:srgbClr>
            </a:gs>
            <a:gs pos="79000">
              <a:schemeClr val="lt1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4" title="Bottom border"/>
          <p:cNvGrpSpPr/>
          <p:nvPr/>
        </p:nvGrpSpPr>
        <p:grpSpPr>
          <a:xfrm rot="10800000" flipH="1">
            <a:off x="0" y="6309360"/>
            <a:ext cx="12188825" cy="548640"/>
            <a:chOff x="0" y="0"/>
            <a:chExt cx="12188825" cy="713232"/>
          </a:xfrm>
        </p:grpSpPr>
        <p:sp>
          <p:nvSpPr>
            <p:cNvPr id="11" name="Google Shape;11;p24"/>
            <p:cNvSpPr/>
            <p:nvPr/>
          </p:nvSpPr>
          <p:spPr>
            <a:xfrm rot="10800000" flipH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" name="Google Shape;12;p24"/>
            <p:cNvSpPr/>
            <p:nvPr/>
          </p:nvSpPr>
          <p:spPr>
            <a:xfrm rot="10800000" flipH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392A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4939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ftr" idx="11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ldNum" idx="12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="" xmlns:a16="http://schemas.microsoft.com/office/drawing/2014/main" id="{4A541D2A-8BDE-4705-91FE-91C96078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82EBD6F6-37A8-41CC-8DF5-DC308312C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0D488978-D6A8-494E-8417-CF80D7937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DAAEE1D8-3154-4DC5-A9D5-C438DAB8E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BF7E0F30-91D2-40AF-990F-B63A3B335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e.prokopchuk@qftp.org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://www.qftp.org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euorganic2030.bio/initiatives/organic-on-every-table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rganicinfo.ua/infographic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hyperlink" Target="https://shop.fibl.org/CHen/mwdownloads/download/link/id/1294/?ref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rganic-world.net/yearbook/yearbook-2020/pdf.html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hyperlink" Target="https://www.youtube.com/watch?v=o-WdSBB0Eo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lCuQAhbyec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ommission/presscorner/detail/en/ip_20_88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organicinfo.ua/news/yevropeys-ka-komisiia-prezentuvala-stratehiiu-yes-vid-fermy-do-vydelky/" TargetMode="External"/><Relationship Id="rId4" Type="http://schemas.openxmlformats.org/officeDocument/2006/relationships/hyperlink" Target="https://www.youtube.com/watch?v=1tXseroYYF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u.gov.ua/news/ukrayina-posila-pershe-misce-v-yevropi-za-obsyagami-importovanoyi-organichnoyi-produkciyi-ta-druge-u-sviti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ec.europa.eu/info/sites/info/files/food-farming-fisheries/farming/documents/market-brief-organic-imports-june2020_en.pdf" TargetMode="External"/><Relationship Id="rId4" Type="http://schemas.openxmlformats.org/officeDocument/2006/relationships/hyperlink" Target="https://www.me.gov.ua/News/Detail?lang=uk-UA&amp;id=28478e1e-eaa9-4143-808a-f258bd33dab9&amp;title=UkrainaPosila1-MistseVvropiZaObsiagamiImportovanoiOrganichnoiProduktsiiTa2-geMistseUSvit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"/>
          <p:cNvSpPr txBox="1">
            <a:spLocks noGrp="1"/>
          </p:cNvSpPr>
          <p:nvPr>
            <p:ph type="ctrTitle"/>
          </p:nvPr>
        </p:nvSpPr>
        <p:spPr>
          <a:xfrm>
            <a:off x="676275" y="1550294"/>
            <a:ext cx="10803600" cy="22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5200"/>
            </a:pPr>
            <a:r>
              <a:rPr lang="ru-RU" sz="5200" b="1"/>
              <a:t/>
            </a:r>
            <a:br>
              <a:rPr lang="ru-RU" sz="5200" b="1"/>
            </a:br>
            <a:r>
              <a:rPr lang="ru-RU" sz="5000" b="1"/>
              <a:t/>
            </a:r>
            <a:br>
              <a:rPr lang="ru-RU" sz="5000" b="1"/>
            </a:br>
            <a:r>
              <a:rPr lang="ru-RU" sz="5000" b="1" err="1"/>
              <a:t>Органічний</a:t>
            </a:r>
            <a:r>
              <a:rPr lang="ru-RU" sz="5000" b="1"/>
              <a:t> </a:t>
            </a:r>
            <a:r>
              <a:rPr lang="ru-RU" sz="5000" b="1" err="1"/>
              <a:t>світ</a:t>
            </a:r>
            <a:r>
              <a:rPr lang="ru-RU" sz="5000" b="1"/>
              <a:t> –</a:t>
            </a:r>
            <a:br>
              <a:rPr lang="ru-RU" sz="5000" b="1"/>
            </a:br>
            <a:r>
              <a:rPr lang="ru-RU" sz="5000" b="1" err="1"/>
              <a:t>державна</a:t>
            </a:r>
            <a:r>
              <a:rPr lang="ru-RU" sz="5000" b="1"/>
              <a:t> та </a:t>
            </a:r>
            <a:r>
              <a:rPr lang="ru-RU" sz="5000" b="1" err="1"/>
              <a:t>регіональна</a:t>
            </a:r>
            <a:r>
              <a:rPr lang="ru-RU" sz="5000" b="1"/>
              <a:t> </a:t>
            </a:r>
            <a:r>
              <a:rPr lang="ru-RU" sz="5000" b="1" err="1"/>
              <a:t>підтримка</a:t>
            </a:r>
            <a:r>
              <a:rPr lang="ru-RU" sz="5000" b="1"/>
              <a:t> в </a:t>
            </a:r>
            <a:r>
              <a:rPr lang="ru-RU" sz="5000" b="1" err="1"/>
              <a:t>різних</a:t>
            </a:r>
            <a:r>
              <a:rPr lang="ru-RU" sz="5000" b="1"/>
              <a:t> </a:t>
            </a:r>
            <a:r>
              <a:rPr lang="ru-RU" sz="5000" b="1" err="1"/>
              <a:t>країнах</a:t>
            </a:r>
            <a:endParaRPr sz="5000" b="1"/>
          </a:p>
        </p:txBody>
      </p:sp>
      <p:sp>
        <p:nvSpPr>
          <p:cNvPr id="198" name="Google Shape;198;p1"/>
          <p:cNvSpPr txBox="1">
            <a:spLocks noGrp="1"/>
          </p:cNvSpPr>
          <p:nvPr>
            <p:ph type="subTitle" idx="1"/>
          </p:nvPr>
        </p:nvSpPr>
        <p:spPr>
          <a:xfrm>
            <a:off x="729393" y="4158417"/>
            <a:ext cx="7701426" cy="146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</a:pPr>
            <a:r>
              <a:rPr lang="ru-RU" sz="1800" b="1" cap="none" dirty="0" err="1"/>
              <a:t>Наталія</a:t>
            </a:r>
            <a:r>
              <a:rPr lang="ru-RU" sz="1800" b="1" cap="none" dirty="0"/>
              <a:t> </a:t>
            </a:r>
            <a:r>
              <a:rPr lang="ru-RU" sz="1800" b="1" cap="none" dirty="0" err="1"/>
              <a:t>Прокопчук</a:t>
            </a:r>
            <a:r>
              <a:rPr lang="ru-RU" sz="1800" cap="none" dirty="0"/>
              <a:t>, координатор </a:t>
            </a:r>
            <a:r>
              <a:rPr lang="ru-RU" sz="1800" cap="none" dirty="0" err="1"/>
              <a:t>органічного</a:t>
            </a:r>
            <a:r>
              <a:rPr lang="ru-RU" sz="1800" cap="none" dirty="0"/>
              <a:t> компоненту </a:t>
            </a:r>
            <a:r>
              <a:rPr lang="ru-RU" sz="1800" cap="none" dirty="0" err="1"/>
              <a:t>швейцарсько-української</a:t>
            </a:r>
            <a:r>
              <a:rPr lang="ru-RU" sz="1800" cap="none" dirty="0"/>
              <a:t> </a:t>
            </a:r>
            <a:r>
              <a:rPr lang="ru-RU" sz="1800" cap="none" dirty="0" err="1"/>
              <a:t>програми</a:t>
            </a:r>
            <a:r>
              <a:rPr lang="ru-RU" sz="1800" cap="none" dirty="0"/>
              <a:t> </a:t>
            </a:r>
            <a:r>
              <a:rPr lang="uk-UA" sz="1800" dirty="0"/>
              <a:t>«</a:t>
            </a:r>
            <a:r>
              <a:rPr lang="ru-RU" sz="1800" cap="none" dirty="0" err="1"/>
              <a:t>Розвиток</a:t>
            </a:r>
            <a:r>
              <a:rPr lang="ru-RU" sz="1800" cap="none" dirty="0"/>
              <a:t> </a:t>
            </a:r>
            <a:r>
              <a:rPr lang="ru-RU" sz="1800" cap="none" dirty="0" err="1"/>
              <a:t>торгівлі</a:t>
            </a:r>
            <a:r>
              <a:rPr lang="ru-RU" sz="1800" cap="none" dirty="0"/>
              <a:t> з </a:t>
            </a:r>
            <a:r>
              <a:rPr lang="ru-RU" sz="1800" cap="none" dirty="0" err="1"/>
              <a:t>вищою</a:t>
            </a:r>
            <a:r>
              <a:rPr lang="ru-RU" sz="1800" cap="none" dirty="0"/>
              <a:t> </a:t>
            </a:r>
            <a:r>
              <a:rPr lang="ru-RU" sz="1800" cap="none" dirty="0" err="1"/>
              <a:t>доданою</a:t>
            </a:r>
            <a:r>
              <a:rPr lang="ru-RU" sz="1800" cap="none" dirty="0"/>
              <a:t> </a:t>
            </a:r>
            <a:r>
              <a:rPr lang="ru-RU" sz="1800" cap="none" dirty="0" err="1"/>
              <a:t>вартістю</a:t>
            </a:r>
            <a:r>
              <a:rPr lang="ru-RU" sz="1800" cap="none" dirty="0"/>
              <a:t> в </a:t>
            </a:r>
            <a:r>
              <a:rPr lang="ru-RU" sz="1800" cap="none" dirty="0" err="1"/>
              <a:t>органічному</a:t>
            </a:r>
            <a:r>
              <a:rPr lang="ru-RU" sz="1800" cap="none" dirty="0"/>
              <a:t> та молочному секторах </a:t>
            </a:r>
            <a:r>
              <a:rPr lang="ru-RU" sz="1800" cap="none" dirty="0" err="1"/>
              <a:t>України</a:t>
            </a:r>
            <a:r>
              <a:rPr lang="ru-RU" sz="1800" dirty="0"/>
              <a:t>»</a:t>
            </a:r>
            <a:endParaRPr sz="1800" cap="none" dirty="0"/>
          </a:p>
          <a:p>
            <a:pPr marL="0" lvl="0" indent="0" algn="l">
              <a:lnSpc>
                <a:spcPct val="100000"/>
              </a:lnSpc>
              <a:buSzPts val="1280"/>
            </a:pPr>
            <a:r>
              <a:rPr lang="ru-RU" sz="1600" u="sng" cap="none" dirty="0">
                <a:solidFill>
                  <a:schemeClr val="hlink"/>
                </a:solidFill>
                <a:hlinkClick r:id="rId3"/>
              </a:rPr>
              <a:t>natalie.prokopchuk@qftp.org</a:t>
            </a:r>
            <a:r>
              <a:rPr lang="ru-RU" sz="1600" cap="none" dirty="0"/>
              <a:t> </a:t>
            </a:r>
            <a:br>
              <a:rPr lang="ru-RU" sz="1600" cap="none" dirty="0"/>
            </a:br>
            <a:r>
              <a:rPr lang="en-GB" sz="1600" u="sng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ru-RU" sz="1600" u="sng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qftp.org</a:t>
            </a:r>
            <a:r>
              <a:rPr lang="en-GB" sz="1600" u="sng" dirty="0">
                <a:solidFill>
                  <a:schemeClr val="hlink"/>
                </a:solidFill>
              </a:rPr>
              <a:t> </a:t>
            </a:r>
            <a:endParaRPr sz="1600" u="sng" dirty="0">
              <a:solidFill>
                <a:schemeClr val="hlink"/>
              </a:solidFill>
            </a:endParaRPr>
          </a:p>
        </p:txBody>
      </p:sp>
      <p:sp>
        <p:nvSpPr>
          <p:cNvPr id="199" name="Google Shape;199;p1"/>
          <p:cNvSpPr txBox="1"/>
          <p:nvPr/>
        </p:nvSpPr>
        <p:spPr>
          <a:xfrm>
            <a:off x="8430820" y="4303400"/>
            <a:ext cx="3049055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Фінансова підтримка: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0" name="Google Shape;2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7669" y="792479"/>
            <a:ext cx="1733743" cy="75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79455" y="792479"/>
            <a:ext cx="1444058" cy="79248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"/>
          <p:cNvSpPr txBox="1"/>
          <p:nvPr/>
        </p:nvSpPr>
        <p:spPr>
          <a:xfrm>
            <a:off x="3869436" y="5611188"/>
            <a:ext cx="445312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Регіональні форуми «Органічна Україна 2020» </a:t>
            </a:r>
            <a:endParaRPr sz="12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.0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.2020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Львівська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область</a:t>
            </a:r>
            <a:endParaRPr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30819" y="4892040"/>
            <a:ext cx="2428917" cy="94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кутник 20">
            <a:extLst>
              <a:ext uri="{FF2B5EF4-FFF2-40B4-BE49-F238E27FC236}">
                <a16:creationId xmlns="" xmlns:a16="http://schemas.microsoft.com/office/drawing/2014/main" id="{C6446028-D0FD-4E66-A520-DDAD372D19E2}"/>
              </a:ext>
            </a:extLst>
          </p:cNvPr>
          <p:cNvSpPr/>
          <p:nvPr/>
        </p:nvSpPr>
        <p:spPr>
          <a:xfrm>
            <a:off x="0" y="0"/>
            <a:ext cx="12192000" cy="4394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A24767-41E7-4C6E-A037-CE1D8904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74" y="131064"/>
            <a:ext cx="11301126" cy="1088136"/>
          </a:xfrm>
        </p:spPr>
        <p:txBody>
          <a:bodyPr>
            <a:normAutofit/>
          </a:bodyPr>
          <a:lstStyle/>
          <a:p>
            <a:r>
              <a:rPr lang="uk-UA" sz="3200" dirty="0"/>
              <a:t>Ініціатива </a:t>
            </a:r>
            <a:r>
              <a:rPr lang="ru-RU" sz="3200" dirty="0"/>
              <a:t>«</a:t>
            </a:r>
            <a:r>
              <a:rPr lang="uk-UA" sz="3200" dirty="0"/>
              <a:t>Органічні продукти на кожному столі» </a:t>
            </a:r>
            <a:r>
              <a:rPr lang="uk-UA" sz="2400" b="1" dirty="0"/>
              <a:t>Приклади</a:t>
            </a:r>
            <a:r>
              <a:rPr lang="en-GB" sz="2400" b="1" dirty="0"/>
              <a:t> </a:t>
            </a:r>
            <a:r>
              <a:rPr lang="uk-UA" sz="2400" b="1" dirty="0"/>
              <a:t>різних країн</a:t>
            </a:r>
            <a:endParaRPr lang="uk-UA" sz="3200" b="1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4BC08C08-F1AB-4A66-B11E-2882D2511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274" y="1524263"/>
            <a:ext cx="11301126" cy="411453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uk-UA" dirty="0"/>
          </a:p>
        </p:txBody>
      </p:sp>
      <p:sp>
        <p:nvSpPr>
          <p:cNvPr id="6" name="Google Shape;386;p22">
            <a:extLst>
              <a:ext uri="{FF2B5EF4-FFF2-40B4-BE49-F238E27FC236}">
                <a16:creationId xmlns="" xmlns:a16="http://schemas.microsoft.com/office/drawing/2014/main" id="{659483FB-7B78-4E4E-A04E-A6990282E10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341120" y="6391656"/>
            <a:ext cx="9509760" cy="2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">
                <a:latin typeface="Century Gothic"/>
                <a:ea typeface="Century Gothic"/>
                <a:cs typeface="Century Gothic"/>
                <a:sym typeface="Century Gothic"/>
              </a:rPr>
              <a:t>ШВЕЙЦАРСЬКО-УКРАЇНСЬКА ПРОГРАМА “РОЗВИТОК ТОРГІВЛІ З ВИЩОЮ ДОДАНОЮ ВАРТІСТЮ В ОРГАНІЧНОМУ ТА МОЛОЧНОМУ СЕКТОРАХ УКРАЇНИ”</a:t>
            </a:r>
            <a:endParaRPr sz="9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C9C506C-330E-4D80-B564-DBCC0065BEAC}"/>
              </a:ext>
            </a:extLst>
          </p:cNvPr>
          <p:cNvSpPr txBox="1"/>
          <p:nvPr/>
        </p:nvSpPr>
        <p:spPr>
          <a:xfrm>
            <a:off x="125699" y="6056514"/>
            <a:ext cx="101644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</a:rPr>
              <a:t>Джерело: </a:t>
            </a:r>
            <a:r>
              <a:rPr lang="en-GB" sz="1000" dirty="0">
                <a:solidFill>
                  <a:schemeClr val="dk1"/>
                </a:solidFill>
                <a:latin typeface="Century Gothic" panose="020B0502020202020204" pitchFamily="34" charset="0"/>
                <a:hlinkClick r:id="rId3"/>
              </a:rPr>
              <a:t>https://euorganic2030.bio/initiatives/organic-on-every-table/</a:t>
            </a:r>
            <a:r>
              <a:rPr lang="en-GB" sz="1000" dirty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endParaRPr lang="uk-UA" sz="1000" dirty="0">
              <a:solidFill>
                <a:schemeClr val="dk1"/>
              </a:solidFill>
              <a:latin typeface="Century Gothic" panose="020B0502020202020204" pitchFamily="34" charset="0"/>
              <a:sym typeface="Century Gothic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E149957-8B86-42C4-B84B-CA74C8935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717" y="817959"/>
            <a:ext cx="3667971" cy="13236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EDFC303-B4DE-423E-B2EF-A180AE1D9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147" y="2033980"/>
            <a:ext cx="2664558" cy="39780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F42FAE0-F2A0-4A25-A466-968AC1DD3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993" y="2050658"/>
            <a:ext cx="3239040" cy="397807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F27A3173-41F8-4646-B4F8-85C748A36A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5320" y="2109466"/>
            <a:ext cx="2618733" cy="39281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22AE660E-C4DE-4BB5-9A40-DA4E4B27D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5340" y="2783292"/>
            <a:ext cx="2568386" cy="32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7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"/>
          <p:cNvSpPr/>
          <p:nvPr/>
        </p:nvSpPr>
        <p:spPr>
          <a:xfrm>
            <a:off x="-56" y="1443856"/>
            <a:ext cx="12192000" cy="39488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1261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4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12192000" cy="115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392A"/>
              </a:buClr>
              <a:buSzPts val="3060"/>
              <a:buNone/>
            </a:pPr>
            <a:r>
              <a:rPr lang="ru-RU" sz="3060" b="1" err="1"/>
              <a:t>Швейцарсько-українська</a:t>
            </a:r>
            <a:r>
              <a:rPr lang="ru-RU" sz="3060" b="1"/>
              <a:t> </a:t>
            </a:r>
            <a:r>
              <a:rPr lang="ru-RU" sz="3060" b="1" err="1"/>
              <a:t>програма</a:t>
            </a:r>
            <a:r>
              <a:rPr lang="ru-RU" sz="3060" b="1"/>
              <a:t> </a:t>
            </a:r>
            <a:br>
              <a:rPr lang="ru-RU" sz="3060" b="1"/>
            </a:br>
            <a:r>
              <a:rPr lang="ru-RU" sz="3060" b="1"/>
              <a:t>«</a:t>
            </a:r>
            <a:r>
              <a:rPr lang="ru-RU" sz="3060" b="1" err="1"/>
              <a:t>Розвиток</a:t>
            </a:r>
            <a:r>
              <a:rPr lang="ru-RU" sz="3060" b="1"/>
              <a:t> </a:t>
            </a:r>
            <a:r>
              <a:rPr lang="ru-RU" sz="3060" b="1" err="1"/>
              <a:t>торгівлі</a:t>
            </a:r>
            <a:r>
              <a:rPr lang="ru-RU" sz="3060" b="1"/>
              <a:t> з </a:t>
            </a:r>
            <a:r>
              <a:rPr lang="ru-RU" sz="3060" b="1" err="1"/>
              <a:t>вищою</a:t>
            </a:r>
            <a:r>
              <a:rPr lang="ru-RU" sz="3060" b="1"/>
              <a:t> </a:t>
            </a:r>
            <a:r>
              <a:rPr lang="ru-RU" sz="3060" b="1" err="1"/>
              <a:t>доданою</a:t>
            </a:r>
            <a:r>
              <a:rPr lang="ru-RU" sz="3060" b="1"/>
              <a:t> </a:t>
            </a:r>
            <a:r>
              <a:rPr lang="ru-RU" sz="3060" b="1" err="1"/>
              <a:t>вартістю</a:t>
            </a:r>
            <a:r>
              <a:rPr lang="ru-RU" sz="3060" b="1"/>
              <a:t> </a:t>
            </a:r>
            <a:br>
              <a:rPr lang="ru-RU" sz="3060" b="1"/>
            </a:br>
            <a:r>
              <a:rPr lang="ru-RU" sz="3060" b="1"/>
              <a:t>в </a:t>
            </a:r>
            <a:r>
              <a:rPr lang="ru-RU" sz="3060" b="1" err="1"/>
              <a:t>органічному</a:t>
            </a:r>
            <a:r>
              <a:rPr lang="ru-RU" sz="3060" b="1"/>
              <a:t> та молочному секторах </a:t>
            </a:r>
            <a:r>
              <a:rPr lang="ru-RU" sz="3060" b="1" err="1"/>
              <a:t>України</a:t>
            </a:r>
            <a:r>
              <a:rPr lang="ru-RU" sz="3060" b="1"/>
              <a:t>»</a:t>
            </a:r>
            <a:endParaRPr sz="3060" b="1"/>
          </a:p>
        </p:txBody>
      </p:sp>
      <p:sp>
        <p:nvSpPr>
          <p:cNvPr id="224" name="Google Shape;224;p4"/>
          <p:cNvSpPr txBox="1"/>
          <p:nvPr/>
        </p:nvSpPr>
        <p:spPr>
          <a:xfrm>
            <a:off x="254000" y="1456652"/>
            <a:ext cx="30490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Донор: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4"/>
          <p:cNvSpPr txBox="1"/>
          <p:nvPr/>
        </p:nvSpPr>
        <p:spPr>
          <a:xfrm>
            <a:off x="3466138" y="1465302"/>
            <a:ext cx="158733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Виконавець</a:t>
            </a:r>
            <a:r>
              <a:rPr lang="ru-R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b="1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програми</a:t>
            </a:r>
            <a:r>
              <a:rPr lang="ru-R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6" name="Google Shape;226;p4" descr="Зображення, що містить гра&#10;&#10;Автоматично згенерований опи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2466" y="2010114"/>
            <a:ext cx="1540652" cy="91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"/>
          <p:cNvSpPr txBox="1"/>
          <p:nvPr/>
        </p:nvSpPr>
        <p:spPr>
          <a:xfrm>
            <a:off x="6929177" y="1465302"/>
            <a:ext cx="30490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Бенефіціари: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5800" y="1907809"/>
            <a:ext cx="4688388" cy="56065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"/>
          <p:cNvSpPr txBox="1"/>
          <p:nvPr/>
        </p:nvSpPr>
        <p:spPr>
          <a:xfrm>
            <a:off x="7579360" y="2660525"/>
            <a:ext cx="4490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Державна служба України з питань безпечності харчових продуктів та захисту споживачів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p4" descr="Зображення, що містить світлий, малювання&#10;&#10;Автоматично згенерований опис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098645" y="2565026"/>
            <a:ext cx="367679" cy="610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" descr="Зображення, що містить годинник, малювання&#10;&#10;Автоматично згенерований опис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3466138" y="2149885"/>
            <a:ext cx="1648450" cy="69133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"/>
          <p:cNvSpPr txBox="1"/>
          <p:nvPr/>
        </p:nvSpPr>
        <p:spPr>
          <a:xfrm>
            <a:off x="574675" y="3175680"/>
            <a:ext cx="11383546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Строк реал</a:t>
            </a:r>
            <a:r>
              <a:rPr lang="uk-UA" sz="1800" b="1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ізації</a:t>
            </a:r>
            <a:r>
              <a:rPr lang="ru-R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01.09.2019 – 30.06.2023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>
              <a:solidFill>
                <a:srgbClr val="624D3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err="1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Цільові</a:t>
            </a:r>
            <a:r>
              <a:rPr lang="ru-RU" sz="1800" b="1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b="1" err="1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групи</a:t>
            </a:r>
            <a:r>
              <a:rPr lang="ru-RU" sz="1800" b="1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ru-RU" sz="1800" err="1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приватні</a:t>
            </a:r>
            <a:r>
              <a:rPr lang="ru-RU" sz="1800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err="1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малі</a:t>
            </a:r>
            <a:r>
              <a:rPr lang="ru-RU" sz="1800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та </a:t>
            </a:r>
            <a:r>
              <a:rPr lang="ru-RU" sz="1800" err="1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середні</a:t>
            </a:r>
            <a:r>
              <a:rPr lang="ru-RU" sz="1800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err="1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підприємства</a:t>
            </a:r>
            <a:r>
              <a:rPr lang="ru-RU" sz="1800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ru-RU" sz="1800" err="1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виробники</a:t>
            </a:r>
            <a:r>
              <a:rPr lang="ru-RU" sz="1800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ru-RU" sz="1800" err="1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переробні</a:t>
            </a:r>
            <a:r>
              <a:rPr lang="ru-RU" sz="1800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err="1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підприємства</a:t>
            </a:r>
            <a:r>
              <a:rPr lang="ru-RU" sz="1800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ru-RU" sz="1800" err="1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надавачі</a:t>
            </a:r>
            <a:r>
              <a:rPr lang="ru-RU" sz="1800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err="1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послуг</a:t>
            </a:r>
            <a:r>
              <a:rPr lang="ru-RU" sz="1800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), а </a:t>
            </a:r>
            <a:r>
              <a:rPr lang="ru-RU" sz="1800" err="1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також</a:t>
            </a:r>
            <a:r>
              <a:rPr lang="ru-RU" sz="1800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err="1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відповідні</a:t>
            </a:r>
            <a:r>
              <a:rPr lang="ru-RU" sz="1800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err="1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державні</a:t>
            </a:r>
            <a:r>
              <a:rPr lang="ru-RU" sz="1800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err="1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організації</a:t>
            </a:r>
            <a:r>
              <a:rPr lang="ru-RU" sz="1800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</a:t>
            </a:r>
            <a:r>
              <a:rPr lang="ru-RU" sz="1800" err="1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органічному</a:t>
            </a:r>
            <a:r>
              <a:rPr lang="ru-RU" sz="1800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та молочному секторах. </a:t>
            </a:r>
            <a:r>
              <a:rPr lang="ru-RU" sz="1800" b="1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Загальна</a:t>
            </a:r>
            <a:r>
              <a:rPr lang="ru-R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мета </a:t>
            </a:r>
            <a:r>
              <a:rPr lang="ru-RU" sz="1800" b="1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Програми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зростання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торгівлі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вищою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доданою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вартістю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органічному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та молочному секторах на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внутрішньому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та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експортному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ринках шляхом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досягнення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двох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цілей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кінцевих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результатів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ru-RU" sz="1800" b="1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Ціль</a:t>
            </a:r>
            <a:r>
              <a:rPr lang="ru-R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1: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підвищення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якості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та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безпечності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продукції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органічному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та молочному секторах.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ru-RU" sz="1800" b="1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Ціль</a:t>
            </a:r>
            <a:r>
              <a:rPr lang="ru-R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2: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підвищення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торговельного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потенціалу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на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внутрішньому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та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зовнішньому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ринках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продукції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з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вищою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доданою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вартістю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відповідно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</a:t>
            </a:r>
            <a:r>
              <a:rPr lang="ru-RU" sz="180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органічному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та молочному секторах.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4"/>
          <p:cNvSpPr txBox="1">
            <a:spLocks noGrp="1"/>
          </p:cNvSpPr>
          <p:nvPr>
            <p:ph type="ftr" idx="11"/>
          </p:nvPr>
        </p:nvSpPr>
        <p:spPr>
          <a:xfrm>
            <a:off x="1341120" y="6391656"/>
            <a:ext cx="9509760" cy="2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"/>
              <a:t>ШВЕЙЦАРСЬКО-УКРАЇНСЬКА ПРОГРАМА “РОЗВИТОК ТОРГІВЛІ З ВИЩОЮ ДОДАНОЮ ВАРТІСТЮ В ОРГАНІЧНОМУ ТА МОЛОЧНОМУ СЕКТОРАХ УКРАЇНИ”</a:t>
            </a:r>
            <a:endParaRPr sz="950"/>
          </a:p>
        </p:txBody>
      </p:sp>
      <p:pic>
        <p:nvPicPr>
          <p:cNvPr id="234" name="Google Shape;234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2824" y="1929705"/>
            <a:ext cx="3031298" cy="118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25;p4">
            <a:extLst>
              <a:ext uri="{FF2B5EF4-FFF2-40B4-BE49-F238E27FC236}">
                <a16:creationId xmlns="" xmlns:a16="http://schemas.microsoft.com/office/drawing/2014/main" id="{1F5DEF28-6523-4D18-8888-57B37D2E48CB}"/>
              </a:ext>
            </a:extLst>
          </p:cNvPr>
          <p:cNvSpPr txBox="1"/>
          <p:nvPr/>
        </p:nvSpPr>
        <p:spPr>
          <a:xfrm>
            <a:off x="5302275" y="1457179"/>
            <a:ext cx="158733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Партнер: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"/>
          <p:cNvSpPr txBox="1">
            <a:spLocks noGrp="1"/>
          </p:cNvSpPr>
          <p:nvPr>
            <p:ph type="title"/>
          </p:nvPr>
        </p:nvSpPr>
        <p:spPr>
          <a:xfrm>
            <a:off x="427188" y="534074"/>
            <a:ext cx="11078678" cy="989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400"/>
              <a:buNone/>
            </a:pPr>
            <a:r>
              <a:rPr lang="ru-RU" sz="5400" b="1" err="1">
                <a:solidFill>
                  <a:srgbClr val="00B050"/>
                </a:solidFill>
              </a:rPr>
              <a:t>Capacity</a:t>
            </a:r>
            <a:r>
              <a:rPr lang="ru-RU" sz="5400" b="1">
                <a:solidFill>
                  <a:srgbClr val="00B050"/>
                </a:solidFill>
              </a:rPr>
              <a:t> </a:t>
            </a:r>
            <a:r>
              <a:rPr lang="ru-RU" sz="5400" b="1" err="1">
                <a:solidFill>
                  <a:srgbClr val="00B050"/>
                </a:solidFill>
              </a:rPr>
              <a:t>Development</a:t>
            </a:r>
            <a:endParaRPr sz="5400" b="1">
              <a:solidFill>
                <a:srgbClr val="00B050"/>
              </a:solidFill>
            </a:endParaRPr>
          </a:p>
        </p:txBody>
      </p:sp>
      <p:pic>
        <p:nvPicPr>
          <p:cNvPr id="385" name="Google Shape;385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3352"/>
          <a:stretch/>
        </p:blipFill>
        <p:spPr>
          <a:xfrm>
            <a:off x="1287264" y="1579962"/>
            <a:ext cx="9509125" cy="2344737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2"/>
          <p:cNvSpPr txBox="1">
            <a:spLocks noGrp="1"/>
          </p:cNvSpPr>
          <p:nvPr>
            <p:ph type="ftr" idx="11"/>
          </p:nvPr>
        </p:nvSpPr>
        <p:spPr>
          <a:xfrm>
            <a:off x="1341120" y="6391656"/>
            <a:ext cx="9509760" cy="2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">
                <a:latin typeface="Century Gothic"/>
                <a:ea typeface="Century Gothic"/>
                <a:cs typeface="Century Gothic"/>
                <a:sym typeface="Century Gothic"/>
              </a:rPr>
              <a:t>ШВЕЙЦАРСЬКО-УКРАЇНСЬКА ПРОГРАМА “РОЗВИТОК ТОРГІВЛІ З ВИЩОЮ ДОДАНОЮ ВАРТІСТЮ В ОРГАНІЧНОМУ ТА МОЛОЧНОМУ СЕКТОРАХ УКРАЇНИ”</a:t>
            </a:r>
            <a:endParaRPr sz="9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850" y="4054014"/>
            <a:ext cx="11290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90000"/>
              </a:lnSpc>
            </a:pPr>
            <a:r>
              <a:rPr lang="uk-UA" sz="2800" b="1">
                <a:latin typeface="Century Gothic" panose="020B0502020202020204" pitchFamily="34" charset="0"/>
              </a:rPr>
              <a:t>	</a:t>
            </a:r>
            <a:r>
              <a:rPr lang="uk-UA" sz="2800" b="1" u="sng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Розвиток потенціалу </a:t>
            </a:r>
            <a:r>
              <a:rPr lang="uk-UA" sz="28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– це </a:t>
            </a:r>
            <a:r>
              <a:rPr lang="uk-UA" sz="2800" b="1" u="sng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процес</a:t>
            </a:r>
            <a:r>
              <a:rPr lang="uk-UA" sz="28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, коли на</a:t>
            </a:r>
            <a:r>
              <a:rPr lang="en-GB" sz="28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uk-UA" sz="2800" u="sng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індивідуальному</a:t>
            </a:r>
            <a:r>
              <a:rPr lang="uk-UA" sz="28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uk-UA" sz="2800" u="sng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організаційному</a:t>
            </a:r>
            <a:r>
              <a:rPr lang="uk-UA" sz="28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та </a:t>
            </a:r>
            <a:r>
              <a:rPr lang="uk-UA" sz="2800" u="sng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секторальному</a:t>
            </a:r>
            <a:r>
              <a:rPr lang="uk-UA" sz="28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рівнях формують, покращують, використовують, адаптують і утримують знання, вміння, навички, інструменти та інші ресурси, необхідні для виконання робіт </a:t>
            </a:r>
            <a:r>
              <a:rPr lang="uk-UA" sz="280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компетентно</a:t>
            </a:r>
            <a:r>
              <a:rPr lang="en-US" sz="28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96982507-B530-469F-89B4-57D9C31B7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41" name="Google Shape;241;p5"/>
          <p:cNvSpPr txBox="1">
            <a:spLocks noGrp="1"/>
          </p:cNvSpPr>
          <p:nvPr>
            <p:ph type="ftr" sz="quarter" idx="11"/>
          </p:nvPr>
        </p:nvSpPr>
        <p:spPr>
          <a:xfrm>
            <a:off x="0" y="6450026"/>
            <a:ext cx="12191999" cy="33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Більше інфографіків (українською та російською мовами):</a:t>
            </a:r>
            <a:r>
              <a:rPr lang="ru-RU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u="sng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https://organicinfo.ua/infographics/</a:t>
            </a:r>
            <a:endParaRPr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624D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Книга «Світ органічного сільського господарства. Статистика та тренди 2020» (англ.): </a:t>
            </a:r>
            <a:r>
              <a:rPr lang="ru-RU" u="sng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https://shop.fibl.org/CHen/mwdownloads/download/link/id/1294/?ref=1</a:t>
            </a:r>
            <a:r>
              <a:rPr lang="ru-RU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Google Shape;240;p5" descr="Зображення, що містить знімок екрана&#10;&#10;Автоматично згенерований опис">
            <a:extLst>
              <a:ext uri="{FF2B5EF4-FFF2-40B4-BE49-F238E27FC236}">
                <a16:creationId xmlns="" xmlns:a16="http://schemas.microsoft.com/office/drawing/2014/main" id="{44E24D14-1E35-4FCC-924E-213CF8E947E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 t="3768" b="3196"/>
          <a:stretch/>
        </p:blipFill>
        <p:spPr>
          <a:xfrm>
            <a:off x="1752600" y="0"/>
            <a:ext cx="8633153" cy="6450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23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7E40BF-FA54-4876-A175-DBD625DF2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7B2DD72D-4546-4EDB-BE8A-0A713488B9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трава, корова, надворі, гора&#10;&#10;Автоматично згенерований опис">
            <a:extLst>
              <a:ext uri="{FF2B5EF4-FFF2-40B4-BE49-F238E27FC236}">
                <a16:creationId xmlns="" xmlns:a16="http://schemas.microsoft.com/office/drawing/2014/main" id="{4E3E38CC-6BCF-4FFD-8353-C1266A488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10897"/>
            <a:ext cx="12192000" cy="92688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F6F7F2-29A0-4E65-B0DC-4B7B585B1C2C}"/>
              </a:ext>
            </a:extLst>
          </p:cNvPr>
          <p:cNvSpPr txBox="1"/>
          <p:nvPr/>
        </p:nvSpPr>
        <p:spPr>
          <a:xfrm>
            <a:off x="6952180" y="5055060"/>
            <a:ext cx="5024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>
                <a:solidFill>
                  <a:schemeClr val="tx2"/>
                </a:solidFill>
                <a:latin typeface="Century Gothic" panose="020B0502020202020204" pitchFamily="34" charset="0"/>
              </a:rPr>
              <a:t>Швейцарія</a:t>
            </a:r>
            <a:endParaRPr lang="uk-UA" b="1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 useBgFill="1">
        <p:nvSpPr>
          <p:cNvPr id="4" name="TextBox 3">
            <a:extLst>
              <a:ext uri="{FF2B5EF4-FFF2-40B4-BE49-F238E27FC236}">
                <a16:creationId xmlns="" xmlns:a16="http://schemas.microsoft.com/office/drawing/2014/main" id="{871F75DD-E67B-4679-B3CB-BDBDF5C878B8}"/>
              </a:ext>
            </a:extLst>
          </p:cNvPr>
          <p:cNvSpPr txBox="1"/>
          <p:nvPr/>
        </p:nvSpPr>
        <p:spPr>
          <a:xfrm>
            <a:off x="4769831" y="167890"/>
            <a:ext cx="6997876" cy="501675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Органічний ринок Швейцарії</a:t>
            </a:r>
          </a:p>
          <a:p>
            <a:pPr marL="457200" indent="-457200">
              <a:buBlip>
                <a:blip r:embed="rId4"/>
              </a:buBlip>
            </a:pPr>
            <a:r>
              <a:rPr lang="uk-UA" sz="28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160</a:t>
            </a:r>
            <a:r>
              <a:rPr lang="en-GB" sz="28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’992 </a:t>
            </a:r>
            <a:r>
              <a:rPr lang="uk-UA" sz="28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га </a:t>
            </a: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органічних с/г земель </a:t>
            </a:r>
            <a:r>
              <a:rPr lang="en-GB" sz="28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8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(в </a:t>
            </a:r>
            <a:r>
              <a:rPr lang="uk-UA" sz="28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т.ч</a:t>
            </a: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. перехідного періоду)</a:t>
            </a:r>
            <a:endParaRPr lang="en-GB" sz="28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buBlip>
                <a:blip r:embed="rId4"/>
              </a:buBlip>
            </a:pPr>
            <a:r>
              <a:rPr lang="uk-UA" sz="28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15,4% </a:t>
            </a: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частка органічних с/г земель від загальної площі с/г земель</a:t>
            </a:r>
            <a:endParaRPr lang="en-GB" sz="28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buBlip>
                <a:blip r:embed="rId4"/>
              </a:buBlip>
            </a:pPr>
            <a:r>
              <a:rPr lang="uk-UA" sz="28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7</a:t>
            </a:r>
            <a:r>
              <a:rPr lang="en-GB" sz="28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’</a:t>
            </a:r>
            <a:r>
              <a:rPr lang="uk-UA" sz="28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032 </a:t>
            </a: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органічних виробників </a:t>
            </a:r>
            <a:br>
              <a:rPr lang="uk-UA" sz="28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(в т.ч.1</a:t>
            </a:r>
            <a:r>
              <a:rPr lang="en-GB" sz="28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’</a:t>
            </a: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289 переробників)</a:t>
            </a:r>
            <a:endParaRPr lang="en-GB" sz="28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buBlip>
                <a:blip r:embed="rId4"/>
              </a:buBlip>
            </a:pPr>
            <a:r>
              <a:rPr lang="uk-UA" sz="28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312 €</a:t>
            </a:r>
            <a:r>
              <a:rPr lang="en-GB" sz="28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споживання на душу населення на рік – лідер у світі</a:t>
            </a:r>
            <a:endParaRPr lang="en-GB" sz="28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buBlip>
                <a:blip r:embed="rId4"/>
              </a:buBlip>
            </a:pPr>
            <a:r>
              <a:rPr lang="uk-UA" sz="28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2,</a:t>
            </a:r>
            <a:r>
              <a:rPr lang="en-GB" sz="28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655 </a:t>
            </a:r>
            <a:r>
              <a:rPr lang="uk-UA" sz="28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мл</a:t>
            </a:r>
            <a:r>
              <a:rPr lang="ru-RU" sz="2800" b="1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рд</a:t>
            </a:r>
            <a:r>
              <a:rPr lang="uk-UA" sz="28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€</a:t>
            </a: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ринок органічної продукції (7-й у світі)</a:t>
            </a:r>
            <a:endParaRPr lang="en-GB" sz="28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Джерело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GB" sz="1200" dirty="0">
                <a:latin typeface="Century Gothic" panose="020B0502020202020204" pitchFamily="34" charset="0"/>
                <a:hlinkClick r:id="rId5"/>
              </a:rPr>
              <a:t>https://www.organic-world.net/yearbook/yearbook-2020/pdf.html</a:t>
            </a:r>
            <a:endParaRPr lang="uk-UA" sz="12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A24767-41E7-4C6E-A037-CE1D8904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76" y="438912"/>
            <a:ext cx="10316704" cy="1088136"/>
          </a:xfrm>
        </p:spPr>
        <p:txBody>
          <a:bodyPr/>
          <a:lstStyle/>
          <a:p>
            <a:r>
              <a:rPr lang="uk-UA"/>
              <a:t>Державна та регіональна підтримка в Швейцарії 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4BC08C08-F1AB-4A66-B11E-2882D2511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273" y="1673352"/>
            <a:ext cx="9245866" cy="4343400"/>
          </a:xfrm>
        </p:spPr>
        <p:txBody>
          <a:bodyPr/>
          <a:lstStyle/>
          <a:p>
            <a:r>
              <a:rPr lang="uk-UA"/>
              <a:t>Прямі дотації за ведення органічного сільського господарства (відповідно до площі, що обробляється).</a:t>
            </a:r>
          </a:p>
          <a:p>
            <a:r>
              <a:rPr lang="uk-UA"/>
              <a:t>Компенсації</a:t>
            </a:r>
            <a:r>
              <a:rPr lang="en-GB"/>
              <a:t> 50% </a:t>
            </a:r>
            <a:r>
              <a:rPr lang="uk-UA"/>
              <a:t>вартості </a:t>
            </a:r>
            <a:r>
              <a:rPr lang="uk-UA" err="1"/>
              <a:t>промо</a:t>
            </a:r>
            <a:r>
              <a:rPr lang="uk-UA"/>
              <a:t> кампаній асоціації органічних виробників «</a:t>
            </a:r>
            <a:r>
              <a:rPr lang="en-GB"/>
              <a:t>Bio Suisse</a:t>
            </a:r>
            <a:r>
              <a:rPr lang="uk-UA"/>
              <a:t>»</a:t>
            </a:r>
            <a:r>
              <a:rPr lang="en-GB"/>
              <a:t> </a:t>
            </a:r>
            <a:r>
              <a:rPr lang="uk-UA"/>
              <a:t>або інших місцевих фермерських асоціації, що просувають органічне виробництво.</a:t>
            </a:r>
            <a:endParaRPr lang="en-GB"/>
          </a:p>
          <a:p>
            <a:r>
              <a:rPr lang="uk-UA"/>
              <a:t>Підтримка дослідних інститутів (</a:t>
            </a:r>
            <a:r>
              <a:rPr lang="en-GB" err="1"/>
              <a:t>FiBL</a:t>
            </a:r>
            <a:r>
              <a:rPr lang="en-GB"/>
              <a:t> </a:t>
            </a:r>
            <a:r>
              <a:rPr lang="uk-UA"/>
              <a:t>та державних дослідних інститутів) завдяки щорічним грантам на проведення досліджень</a:t>
            </a:r>
            <a:r>
              <a:rPr lang="en-GB"/>
              <a:t> </a:t>
            </a:r>
            <a:r>
              <a:rPr lang="uk-UA"/>
              <a:t>в органічному сільському господарстві.</a:t>
            </a:r>
            <a:endParaRPr lang="en-GB"/>
          </a:p>
          <a:p>
            <a:r>
              <a:rPr lang="uk-UA"/>
              <a:t>Кантони </a:t>
            </a:r>
            <a:r>
              <a:rPr lang="uk-UA" err="1"/>
              <a:t>співфінансують</a:t>
            </a:r>
            <a:r>
              <a:rPr lang="uk-UA"/>
              <a:t> дорадчі послуги для сільськогосподарських виробників, які хочуть перейти на органічне виробництво.</a:t>
            </a:r>
            <a:endParaRPr lang="en-GB"/>
          </a:p>
        </p:txBody>
      </p:sp>
      <p:sp>
        <p:nvSpPr>
          <p:cNvPr id="6" name="Google Shape;386;p22">
            <a:extLst>
              <a:ext uri="{FF2B5EF4-FFF2-40B4-BE49-F238E27FC236}">
                <a16:creationId xmlns="" xmlns:a16="http://schemas.microsoft.com/office/drawing/2014/main" id="{659483FB-7B78-4E4E-A04E-A6990282E10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341120" y="6391656"/>
            <a:ext cx="9509760" cy="2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">
                <a:latin typeface="Century Gothic"/>
                <a:ea typeface="Century Gothic"/>
                <a:cs typeface="Century Gothic"/>
                <a:sym typeface="Century Gothic"/>
              </a:rPr>
              <a:t>ШВЕЙЦАРСЬКО-УКРАЇНСЬКА ПРОГРАМА “РОЗВИТОК ТОРГІВЛІ З ВИЩОЮ ДОДАНОЮ ВАРТІСТЮ В ОРГАНІЧНОМУ ТА МОЛОЧНОМУ СЕКТОРАХ УКРАЇНИ”</a:t>
            </a:r>
            <a:endParaRPr sz="9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" name="Рисунок 7" descr="Зображення, що містить годинник, малювання&#10;&#10;Автоматично згенерований опис">
            <a:extLst>
              <a:ext uri="{FF2B5EF4-FFF2-40B4-BE49-F238E27FC236}">
                <a16:creationId xmlns="" xmlns:a16="http://schemas.microsoft.com/office/drawing/2014/main" id="{F6BED2B8-9F68-4536-AF51-494FD3434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142" y="3845052"/>
            <a:ext cx="1879474" cy="789379"/>
          </a:xfrm>
          <a:prstGeom prst="rect">
            <a:avLst/>
          </a:prstGeom>
        </p:spPr>
      </p:pic>
      <p:pic>
        <p:nvPicPr>
          <p:cNvPr id="11" name="Рисунок 10" descr="Зображення, що містить їжа, малювання&#10;&#10;Автоматично згенерований опис">
            <a:extLst>
              <a:ext uri="{FF2B5EF4-FFF2-40B4-BE49-F238E27FC236}">
                <a16:creationId xmlns="" xmlns:a16="http://schemas.microsoft.com/office/drawing/2014/main" id="{A20E7F48-2BB3-4A8F-A664-4A75A7C33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7123" y="2254379"/>
            <a:ext cx="1587512" cy="1289853"/>
          </a:xfrm>
          <a:prstGeom prst="rect">
            <a:avLst/>
          </a:prstGeom>
        </p:spPr>
      </p:pic>
      <p:pic>
        <p:nvPicPr>
          <p:cNvPr id="7" name="Рисунок 6" descr="Зображення, що містить червоний, знак, чоловік, тримає&#10;&#10;Автоматично згенерований опис">
            <a:extLst>
              <a:ext uri="{FF2B5EF4-FFF2-40B4-BE49-F238E27FC236}">
                <a16:creationId xmlns="" xmlns:a16="http://schemas.microsoft.com/office/drawing/2014/main" id="{D57084C7-2972-4B9A-837E-5EAC3B430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0965" y="350273"/>
            <a:ext cx="1679829" cy="16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52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A24767-41E7-4C6E-A037-CE1D8904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74" y="436127"/>
            <a:ext cx="10316704" cy="1088136"/>
          </a:xfrm>
        </p:spPr>
        <p:txBody>
          <a:bodyPr>
            <a:normAutofit fontScale="90000"/>
          </a:bodyPr>
          <a:lstStyle/>
          <a:p>
            <a:r>
              <a:rPr lang="uk-UA"/>
              <a:t>Швейцарія</a:t>
            </a:r>
            <a:r>
              <a:rPr lang="en-GB"/>
              <a:t/>
            </a:r>
            <a:br>
              <a:rPr lang="en-GB"/>
            </a:br>
            <a:r>
              <a:rPr lang="uk-UA" sz="2800" b="1"/>
              <a:t>Просування органічного виробництва від супермаркетів</a:t>
            </a:r>
            <a:endParaRPr lang="uk-UA" sz="3200" b="1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4BC08C08-F1AB-4A66-B11E-2882D2511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6167" y="5125200"/>
            <a:ext cx="6704627" cy="891551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uk-UA" b="1"/>
              <a:t>Обіг органічної продукції </a:t>
            </a:r>
            <a:r>
              <a:rPr lang="en-US" b="1"/>
              <a:t>Coop</a:t>
            </a:r>
            <a:r>
              <a:rPr lang="ru-RU" b="1"/>
              <a:t> (Швейцар</a:t>
            </a:r>
            <a:r>
              <a:rPr lang="uk-UA" b="1" err="1"/>
              <a:t>ія</a:t>
            </a:r>
            <a:r>
              <a:rPr lang="ru-RU" b="1"/>
              <a:t>)</a:t>
            </a:r>
            <a:r>
              <a:rPr lang="en-GB" b="1"/>
              <a:t> – </a:t>
            </a:r>
            <a:r>
              <a:rPr lang="ru-RU" b="1">
                <a:solidFill>
                  <a:srgbClr val="FF0000"/>
                </a:solidFill>
              </a:rPr>
              <a:t>1,279 млрд </a:t>
            </a:r>
            <a:r>
              <a:rPr lang="en-GB" b="1">
                <a:solidFill>
                  <a:srgbClr val="FF0000"/>
                </a:solidFill>
              </a:rPr>
              <a:t>CHF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en-GB" b="1"/>
              <a:t>(2018 </a:t>
            </a:r>
            <a:r>
              <a:rPr lang="uk-UA" b="1"/>
              <a:t>р.)</a:t>
            </a:r>
            <a:endParaRPr lang="en-GB" b="1"/>
          </a:p>
        </p:txBody>
      </p:sp>
      <p:sp>
        <p:nvSpPr>
          <p:cNvPr id="6" name="Google Shape;386;p22">
            <a:extLst>
              <a:ext uri="{FF2B5EF4-FFF2-40B4-BE49-F238E27FC236}">
                <a16:creationId xmlns="" xmlns:a16="http://schemas.microsoft.com/office/drawing/2014/main" id="{659483FB-7B78-4E4E-A04E-A6990282E10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341120" y="6391656"/>
            <a:ext cx="9509760" cy="2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">
                <a:latin typeface="Century Gothic"/>
                <a:ea typeface="Century Gothic"/>
                <a:cs typeface="Century Gothic"/>
                <a:sym typeface="Century Gothic"/>
              </a:rPr>
              <a:t>ШВЕЙЦАРСЬКО-УКРАЇНСЬКА ПРОГРАМА “РОЗВИТОК ТОРГІВЛІ З ВИЩОЮ ДОДАНОЮ ВАРТІСТЮ В ОРГАНІЧНОМУ ТА МОЛОЧНОМУ СЕКТОРАХ УКРАЇНИ”</a:t>
            </a:r>
            <a:endParaRPr sz="9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" name="Рисунок 6" descr="Зображення, що містить червоний, знак, чоловік, тримає&#10;&#10;Автоматично згенерований опис">
            <a:extLst>
              <a:ext uri="{FF2B5EF4-FFF2-40B4-BE49-F238E27FC236}">
                <a16:creationId xmlns="" xmlns:a16="http://schemas.microsoft.com/office/drawing/2014/main" id="{D57084C7-2972-4B9A-837E-5EAC3B430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965" y="350273"/>
            <a:ext cx="1679829" cy="1679829"/>
          </a:xfrm>
          <a:prstGeom prst="rect">
            <a:avLst/>
          </a:prstGeom>
        </p:spPr>
      </p:pic>
      <p:pic>
        <p:nvPicPr>
          <p:cNvPr id="9" name="Grafik 2">
            <a:hlinkClick r:id="rId4"/>
            <a:extLst>
              <a:ext uri="{FF2B5EF4-FFF2-40B4-BE49-F238E27FC236}">
                <a16:creationId xmlns="" xmlns:a16="http://schemas.microsoft.com/office/drawing/2014/main" id="{E0BBE5CB-6CC7-4669-AE1C-CCAA32B3BC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0" t="29000" r="35432" b="24800"/>
          <a:stretch/>
        </p:blipFill>
        <p:spPr>
          <a:xfrm>
            <a:off x="2270344" y="1644327"/>
            <a:ext cx="6592564" cy="3480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C4AFDDE-AB0D-4BCF-84AD-0DC5D6197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6664" y="5269273"/>
            <a:ext cx="2758470" cy="68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50E6530-AD53-4BD1-BB0D-05412950A41B}"/>
              </a:ext>
            </a:extLst>
          </p:cNvPr>
          <p:cNvSpPr txBox="1"/>
          <p:nvPr/>
        </p:nvSpPr>
        <p:spPr>
          <a:xfrm>
            <a:off x="408274" y="6039954"/>
            <a:ext cx="73600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>
                <a:solidFill>
                  <a:schemeClr val="dk1"/>
                </a:solidFill>
                <a:latin typeface="Century Gothic"/>
                <a:sym typeface="Century Gothic"/>
              </a:rPr>
              <a:t>Відеокліп за посиланням: </a:t>
            </a:r>
            <a:r>
              <a:rPr lang="en-GB" sz="1100">
                <a:solidFill>
                  <a:schemeClr val="dk1"/>
                </a:solidFill>
                <a:latin typeface="Century Gothic"/>
                <a:sym typeface="Century Gothic"/>
                <a:hlinkClick r:id="rId7"/>
              </a:rPr>
              <a:t>https://www.youtube.com/watch?v=o-WdSBB0Eo4</a:t>
            </a:r>
            <a:r>
              <a:rPr lang="uk-UA" sz="1100">
                <a:solidFill>
                  <a:schemeClr val="dk1"/>
                </a:solidFill>
                <a:latin typeface="Century Gothic"/>
                <a:sym typeface="Century Gothic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E0D5BC0-0D2B-4E8F-9D70-AB16A6F354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274" y="5418653"/>
            <a:ext cx="1457357" cy="47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7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A24767-41E7-4C6E-A037-CE1D8904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74" y="336698"/>
            <a:ext cx="10316704" cy="1088136"/>
          </a:xfrm>
        </p:spPr>
        <p:txBody>
          <a:bodyPr>
            <a:normAutofit/>
          </a:bodyPr>
          <a:lstStyle/>
          <a:p>
            <a:r>
              <a:rPr lang="uk-UA" sz="3200" dirty="0"/>
              <a:t>Стратегія ЄС «Від ферми до виделки»</a:t>
            </a:r>
            <a:br>
              <a:rPr lang="uk-UA" sz="3200" dirty="0"/>
            </a:br>
            <a:r>
              <a:rPr lang="uk-UA" sz="2400" b="1" dirty="0"/>
              <a:t>25% с/г угідь в ЄС – органічні до 2030 року</a:t>
            </a:r>
            <a:endParaRPr lang="uk-UA" sz="3200" b="1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4BC08C08-F1AB-4A66-B11E-2882D2511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274" y="1524263"/>
            <a:ext cx="7898500" cy="411453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/>
              <a:t>Європейська Комісія презентувала стратегію ЄС </a:t>
            </a:r>
            <a:br>
              <a:rPr lang="uk-UA"/>
            </a:br>
            <a:r>
              <a:rPr lang="uk-UA" b="1"/>
              <a:t>«Від ферми до виделки» </a:t>
            </a:r>
            <a:r>
              <a:rPr lang="uk-UA"/>
              <a:t>в рамках нового Європейського зеленого курсу, де зафіксовані досить амбітні цілі щодо подальшого розвитку органічного виробництва до 2030 р., а саме:</a:t>
            </a:r>
          </a:p>
          <a:p>
            <a:r>
              <a:rPr lang="uk-UA" b="1">
                <a:solidFill>
                  <a:srgbClr val="00B050"/>
                </a:solidFill>
              </a:rPr>
              <a:t>25% </a:t>
            </a:r>
            <a:r>
              <a:rPr lang="uk-UA"/>
              <a:t>сільськогосподарських угідь в ЄС під органічним сільським господарством.</a:t>
            </a:r>
          </a:p>
          <a:p>
            <a:r>
              <a:rPr lang="uk-UA" b="1">
                <a:solidFill>
                  <a:srgbClr val="00B050"/>
                </a:solidFill>
              </a:rPr>
              <a:t>Зменшення на 50% </a:t>
            </a:r>
            <a:r>
              <a:rPr lang="uk-UA"/>
              <a:t>загального використання хімічних та небезпечних пестицидів.</a:t>
            </a:r>
          </a:p>
          <a:p>
            <a:r>
              <a:rPr lang="uk-UA" b="1">
                <a:solidFill>
                  <a:srgbClr val="00B050"/>
                </a:solidFill>
              </a:rPr>
              <a:t>Зменшення на 20%</a:t>
            </a:r>
            <a:r>
              <a:rPr lang="uk-UA">
                <a:solidFill>
                  <a:srgbClr val="00B050"/>
                </a:solidFill>
              </a:rPr>
              <a:t> </a:t>
            </a:r>
            <a:r>
              <a:rPr lang="uk-UA"/>
              <a:t>використання добрив.</a:t>
            </a:r>
          </a:p>
        </p:txBody>
      </p:sp>
      <p:sp>
        <p:nvSpPr>
          <p:cNvPr id="6" name="Google Shape;386;p22">
            <a:extLst>
              <a:ext uri="{FF2B5EF4-FFF2-40B4-BE49-F238E27FC236}">
                <a16:creationId xmlns="" xmlns:a16="http://schemas.microsoft.com/office/drawing/2014/main" id="{659483FB-7B78-4E4E-A04E-A6990282E10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341120" y="6391656"/>
            <a:ext cx="9509760" cy="2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">
                <a:latin typeface="Century Gothic"/>
                <a:ea typeface="Century Gothic"/>
                <a:cs typeface="Century Gothic"/>
                <a:sym typeface="Century Gothic"/>
              </a:rPr>
              <a:t>ШВЕЙЦАРСЬКО-УКРАЇНСЬКА ПРОГРАМА “РОЗВИТОК ТОРГІВЛІ З ВИЩОЮ ДОДАНОЮ ВАРТІСТЮ В ОРГАНІЧНОМУ ТА МОЛОЧНОМУ СЕКТОРАХ УКРАЇНИ”</a:t>
            </a:r>
            <a:endParaRPr sz="9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C9C506C-330E-4D80-B564-DBCC0065BEAC}"/>
              </a:ext>
            </a:extLst>
          </p:cNvPr>
          <p:cNvSpPr txBox="1"/>
          <p:nvPr/>
        </p:nvSpPr>
        <p:spPr>
          <a:xfrm>
            <a:off x="151099" y="5815173"/>
            <a:ext cx="10164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</a:rPr>
              <a:t>Джерело: </a:t>
            </a:r>
            <a:r>
              <a:rPr lang="uk-UA" sz="1000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</a:rPr>
              <a:t>(</a:t>
            </a:r>
            <a:r>
              <a:rPr lang="uk-UA" sz="1000" err="1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</a:rPr>
              <a:t>англ</a:t>
            </a:r>
            <a:r>
              <a:rPr lang="uk-UA" sz="1000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</a:rPr>
              <a:t>.) </a:t>
            </a:r>
            <a:r>
              <a:rPr lang="en-GB" sz="1000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  <a:hlinkClick r:id="rId3"/>
              </a:rPr>
              <a:t>https://ec.europa.eu/commission/presscorner/detail/en/ip_20_884</a:t>
            </a:r>
            <a:endParaRPr lang="uk-UA" sz="1000">
              <a:solidFill>
                <a:schemeClr val="dk1"/>
              </a:solidFill>
              <a:latin typeface="Century Gothic" panose="020B0502020202020204" pitchFamily="34" charset="0"/>
              <a:sym typeface="Century Gothic"/>
            </a:endParaRPr>
          </a:p>
          <a:p>
            <a:r>
              <a:rPr lang="en-GB" sz="1000">
                <a:solidFill>
                  <a:schemeClr val="dk1"/>
                </a:solidFill>
                <a:latin typeface="Century Gothic" panose="020B0502020202020204" pitchFamily="34" charset="0"/>
                <a:hlinkClick r:id="rId4"/>
              </a:rPr>
              <a:t>https://www.youtube.com/watch?v=1tXseroYYFs</a:t>
            </a:r>
            <a:r>
              <a:rPr lang="uk-UA" sz="100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endParaRPr lang="uk-UA" sz="1000">
              <a:solidFill>
                <a:schemeClr val="dk1"/>
              </a:solidFill>
              <a:latin typeface="Century Gothic" panose="020B0502020202020204" pitchFamily="34" charset="0"/>
              <a:sym typeface="Century Gothic"/>
            </a:endParaRPr>
          </a:p>
          <a:p>
            <a:r>
              <a:rPr lang="uk-UA" sz="1000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</a:rPr>
              <a:t>(</a:t>
            </a:r>
            <a:r>
              <a:rPr lang="uk-UA" sz="1000" err="1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</a:rPr>
              <a:t>укр</a:t>
            </a:r>
            <a:r>
              <a:rPr lang="uk-UA" sz="1000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</a:rPr>
              <a:t>.) </a:t>
            </a:r>
            <a:r>
              <a:rPr lang="en-GB" sz="1000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  <a:hlinkClick r:id="rId5"/>
              </a:rPr>
              <a:t>https://organicinfo.ua/news/yevropeys-ka-komisiia-prezentuvala-stratehiiu-yes-vid-fermy-do-vydelky</a:t>
            </a:r>
            <a:r>
              <a:rPr lang="en-GB" sz="1000">
                <a:latin typeface="Century Gothic" panose="020B0502020202020204" pitchFamily="34" charset="0"/>
                <a:hlinkClick r:id="rId5"/>
              </a:rPr>
              <a:t>/</a:t>
            </a:r>
            <a:r>
              <a:rPr lang="en-GB" sz="1000">
                <a:latin typeface="Century Gothic" panose="020B0502020202020204" pitchFamily="34" charset="0"/>
              </a:rPr>
              <a:t> </a:t>
            </a:r>
            <a:endParaRPr lang="uk-UA" sz="1000">
              <a:solidFill>
                <a:schemeClr val="dk1"/>
              </a:solidFill>
              <a:latin typeface="Century Gothic" panose="020B0502020202020204" pitchFamily="34" charset="0"/>
              <a:sym typeface="Century Gothic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F6FBF3E-8753-4006-9EE0-31E850BC8A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761" t="524" r="24918" b="1"/>
          <a:stretch/>
        </p:blipFill>
        <p:spPr>
          <a:xfrm>
            <a:off x="8171760" y="1447319"/>
            <a:ext cx="3762320" cy="426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8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: округлені протилежні кути 3">
            <a:extLst>
              <a:ext uri="{FF2B5EF4-FFF2-40B4-BE49-F238E27FC236}">
                <a16:creationId xmlns="" xmlns:a16="http://schemas.microsoft.com/office/drawing/2014/main" id="{36DC74B2-622F-42E9-AF82-6AD59E73E271}"/>
              </a:ext>
            </a:extLst>
          </p:cNvPr>
          <p:cNvSpPr/>
          <p:nvPr/>
        </p:nvSpPr>
        <p:spPr>
          <a:xfrm>
            <a:off x="723310" y="325456"/>
            <a:ext cx="10745367" cy="1085127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A24767-41E7-4C6E-A037-CE1D8904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92" y="454137"/>
            <a:ext cx="11317001" cy="956446"/>
          </a:xfrm>
        </p:spPr>
        <p:txBody>
          <a:bodyPr>
            <a:noAutofit/>
          </a:bodyPr>
          <a:lstStyle/>
          <a:p>
            <a:pPr algn="ctr"/>
            <a:r>
              <a:rPr lang="uk-UA" sz="2800" b="1">
                <a:solidFill>
                  <a:schemeClr val="dk1"/>
                </a:solidFill>
              </a:rPr>
              <a:t>Україна посіла 1 місце в Європі та 2 місце у світі </a:t>
            </a:r>
            <a:br>
              <a:rPr lang="uk-UA" sz="2800" b="1">
                <a:solidFill>
                  <a:schemeClr val="dk1"/>
                </a:solidFill>
              </a:rPr>
            </a:br>
            <a:r>
              <a:rPr lang="uk-UA" sz="2800" b="1">
                <a:solidFill>
                  <a:schemeClr val="dk1"/>
                </a:solidFill>
              </a:rPr>
              <a:t>за обсягами імпортованої органічної продукції до ЄС</a:t>
            </a:r>
            <a:r>
              <a:rPr lang="uk-UA" sz="1400" b="1">
                <a:solidFill>
                  <a:schemeClr val="dk1"/>
                </a:solidFill>
              </a:rPr>
              <a:t/>
            </a:r>
            <a:br>
              <a:rPr lang="uk-UA" sz="1400" b="1">
                <a:solidFill>
                  <a:schemeClr val="dk1"/>
                </a:solidFill>
              </a:rPr>
            </a:br>
            <a:r>
              <a:rPr lang="uk-UA" sz="1400" b="1">
                <a:solidFill>
                  <a:schemeClr val="dk1"/>
                </a:solidFill>
              </a:rPr>
              <a:t>(за підсумками 2019 р. – звіт Єврокомісії)</a:t>
            </a:r>
            <a:endParaRPr lang="uk-UA" sz="1500" b="1">
              <a:solidFill>
                <a:schemeClr val="dk1"/>
              </a:solidFill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4BC08C08-F1AB-4A66-B11E-2882D2511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58134"/>
            <a:ext cx="12192000" cy="2518735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en-GB" b="1">
                <a:solidFill>
                  <a:srgbClr val="00B050"/>
                </a:solidFill>
              </a:rPr>
              <a:t>10 % </a:t>
            </a:r>
            <a:r>
              <a:rPr lang="uk-UA"/>
              <a:t>–</a:t>
            </a:r>
            <a:r>
              <a:rPr lang="en-GB"/>
              <a:t> </a:t>
            </a:r>
            <a:r>
              <a:rPr lang="uk-UA"/>
              <a:t>частка продукції українського походження від усієї імпортованої органічної продукції в ЄС.</a:t>
            </a:r>
          </a:p>
          <a:p>
            <a:pPr marL="137160" indent="0">
              <a:buNone/>
            </a:pPr>
            <a:r>
              <a:rPr lang="uk-UA" b="1">
                <a:solidFill>
                  <a:srgbClr val="00B050"/>
                </a:solidFill>
              </a:rPr>
              <a:t>на 27 % </a:t>
            </a:r>
            <a:r>
              <a:rPr lang="uk-UA"/>
              <a:t>– збільшення українського імпорту до ЄС – з 265</a:t>
            </a:r>
            <a:r>
              <a:rPr lang="en-GB"/>
              <a:t>’</a:t>
            </a:r>
            <a:r>
              <a:rPr lang="uk-UA"/>
              <a:t>817</a:t>
            </a:r>
            <a:r>
              <a:rPr lang="en-GB"/>
              <a:t> </a:t>
            </a:r>
            <a:r>
              <a:rPr lang="uk-UA"/>
              <a:t>тонн у 2018 р. до 337</a:t>
            </a:r>
            <a:r>
              <a:rPr lang="en-GB"/>
              <a:t>’</a:t>
            </a:r>
            <a:r>
              <a:rPr lang="uk-UA"/>
              <a:t>856 тонн у 2019 р.</a:t>
            </a:r>
          </a:p>
          <a:p>
            <a:pPr marL="137160" indent="0">
              <a:buNone/>
            </a:pPr>
            <a:r>
              <a:rPr lang="uk-UA" b="1">
                <a:solidFill>
                  <a:srgbClr val="00B050"/>
                </a:solidFill>
              </a:rPr>
              <a:t>76,9% </a:t>
            </a:r>
            <a:r>
              <a:rPr lang="uk-UA"/>
              <a:t>всіх органічних зернових, імпортованих в ЄС, українського походження.</a:t>
            </a:r>
          </a:p>
          <a:p>
            <a:pPr marL="137160" indent="0">
              <a:buNone/>
            </a:pPr>
            <a:r>
              <a:rPr lang="uk-UA" b="1">
                <a:solidFill>
                  <a:srgbClr val="00B050"/>
                </a:solidFill>
              </a:rPr>
              <a:t>31,8% </a:t>
            </a:r>
            <a:r>
              <a:rPr lang="uk-UA"/>
              <a:t>всієї органічної пшениці, імпортованої в ЄС, українського походження.</a:t>
            </a:r>
          </a:p>
          <a:p>
            <a:pPr marL="137160" indent="0">
              <a:buNone/>
            </a:pPr>
            <a:r>
              <a:rPr lang="uk-UA"/>
              <a:t>Україна входить до групи найбільших експортерів олійних культур, сої, фруктів, макухи, фруктових соків та овочів, що є ключовими експортними продуктами.</a:t>
            </a:r>
          </a:p>
          <a:p>
            <a:pPr marL="137160" indent="0">
              <a:buNone/>
            </a:pPr>
            <a:endParaRPr lang="uk-UA"/>
          </a:p>
        </p:txBody>
      </p:sp>
      <p:sp>
        <p:nvSpPr>
          <p:cNvPr id="6" name="Google Shape;386;p22">
            <a:extLst>
              <a:ext uri="{FF2B5EF4-FFF2-40B4-BE49-F238E27FC236}">
                <a16:creationId xmlns="" xmlns:a16="http://schemas.microsoft.com/office/drawing/2014/main" id="{659483FB-7B78-4E4E-A04E-A6990282E10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341120" y="6391656"/>
            <a:ext cx="9509760" cy="2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">
                <a:latin typeface="Century Gothic"/>
                <a:ea typeface="Century Gothic"/>
                <a:cs typeface="Century Gothic"/>
                <a:sym typeface="Century Gothic"/>
              </a:rPr>
              <a:t>ШВЕЙЦАРСЬКО-УКРАЇНСЬКА ПРОГРАМА “РОЗВИТОК ТОРГІВЛІ З ВИЩОЮ ДОДАНОЮ ВАРТІСТЮ В ОРГАНІЧНОМУ ТА МОЛОЧНОМУ СЕКТОРАХ УКРАЇНИ”</a:t>
            </a:r>
            <a:endParaRPr sz="9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C9C506C-330E-4D80-B564-DBCC0065BEAC}"/>
              </a:ext>
            </a:extLst>
          </p:cNvPr>
          <p:cNvSpPr txBox="1"/>
          <p:nvPr/>
        </p:nvSpPr>
        <p:spPr>
          <a:xfrm>
            <a:off x="71437" y="5799243"/>
            <a:ext cx="1204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</a:rPr>
              <a:t>Джерело: </a:t>
            </a:r>
            <a:r>
              <a:rPr lang="uk-UA" sz="900">
                <a:solidFill>
                  <a:schemeClr val="dk1"/>
                </a:solidFill>
                <a:latin typeface="Century Gothic" panose="020B0502020202020204" pitchFamily="34" charset="0"/>
                <a:hlinkClick r:id="rId3"/>
              </a:rPr>
              <a:t>https://www.kmu.gov.ua/news/ukrayina-posila-pershe-misce-v-yevropi-za-obsyagami-importovanoyi-organichnoyi-produkciyi-ta-druge-u-sviti</a:t>
            </a:r>
            <a:r>
              <a:rPr lang="uk-UA" sz="900">
                <a:solidFill>
                  <a:schemeClr val="dk1"/>
                </a:solidFill>
                <a:latin typeface="Century Gothic" panose="020B0502020202020204" pitchFamily="34" charset="0"/>
              </a:rPr>
              <a:t>; </a:t>
            </a:r>
            <a:r>
              <a:rPr lang="uk-UA" sz="900">
                <a:solidFill>
                  <a:schemeClr val="dk1"/>
                </a:solidFill>
                <a:latin typeface="Century Gothic" panose="020B0502020202020204" pitchFamily="34" charset="0"/>
                <a:hlinkClick r:id="rId4"/>
              </a:rPr>
              <a:t>https://www.me.gov.ua/News/Detail?lang=uk-UA&amp;id=28478e1e-eaa9-4143-808a-f258bd33dab9&amp;title=UkrainaPosila1-MistseVvropiZaObsiagamiImportovanoiOrganichnoiProduktsiiTa2-geMistseUSviti</a:t>
            </a:r>
            <a:r>
              <a:rPr lang="uk-UA" sz="900">
                <a:solidFill>
                  <a:schemeClr val="dk1"/>
                </a:solidFill>
                <a:latin typeface="Century Gothic" panose="020B0502020202020204" pitchFamily="34" charset="0"/>
              </a:rPr>
              <a:t>;</a:t>
            </a:r>
            <a:endParaRPr lang="ru-RU" sz="90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r>
              <a:rPr lang="ru-RU" sz="900">
                <a:solidFill>
                  <a:schemeClr val="dk1"/>
                </a:solidFill>
                <a:latin typeface="Century Gothic" panose="020B0502020202020204" pitchFamily="34" charset="0"/>
              </a:rPr>
              <a:t>(</a:t>
            </a:r>
            <a:r>
              <a:rPr lang="ru-RU" sz="900" err="1">
                <a:solidFill>
                  <a:schemeClr val="dk1"/>
                </a:solidFill>
                <a:latin typeface="Century Gothic" panose="020B0502020202020204" pitchFamily="34" charset="0"/>
              </a:rPr>
              <a:t>англ</a:t>
            </a:r>
            <a:r>
              <a:rPr lang="ru-RU" sz="900">
                <a:solidFill>
                  <a:schemeClr val="dk1"/>
                </a:solidFill>
                <a:latin typeface="Century Gothic" panose="020B0502020202020204" pitchFamily="34" charset="0"/>
              </a:rPr>
              <a:t>) </a:t>
            </a:r>
            <a:r>
              <a:rPr lang="uk-UA" sz="900">
                <a:solidFill>
                  <a:schemeClr val="dk1"/>
                </a:solidFill>
                <a:latin typeface="Century Gothic" panose="020B0502020202020204" pitchFamily="34" charset="0"/>
                <a:hlinkClick r:id="rId5"/>
              </a:rPr>
              <a:t>https://ec.europa.eu/info/sites/info/files/food-farming-fisheries/farming/documents/market-brief-organic-imports-june2020_en.pdf</a:t>
            </a:r>
            <a:r>
              <a:rPr lang="uk-UA" sz="90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8" name="Объект 6">
            <a:extLst>
              <a:ext uri="{FF2B5EF4-FFF2-40B4-BE49-F238E27FC236}">
                <a16:creationId xmlns="" xmlns:a16="http://schemas.microsoft.com/office/drawing/2014/main" id="{F533C00C-CBC8-4F86-A70F-27E3288BB5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" t="26027" r="-5089" b="44790"/>
          <a:stretch/>
        </p:blipFill>
        <p:spPr>
          <a:xfrm>
            <a:off x="886470" y="3776870"/>
            <a:ext cx="10419059" cy="2022373"/>
          </a:xfrm>
          <a:prstGeom prst="rect">
            <a:avLst/>
          </a:prstGeom>
        </p:spPr>
      </p:pic>
      <p:pic>
        <p:nvPicPr>
          <p:cNvPr id="5" name="Рисунок 4" descr="Зображення, що містить годинник&#10;&#10;Автоматично згенерований опис">
            <a:extLst>
              <a:ext uri="{FF2B5EF4-FFF2-40B4-BE49-F238E27FC236}">
                <a16:creationId xmlns="" xmlns:a16="http://schemas.microsoft.com/office/drawing/2014/main" id="{F2A2D9E8-77DF-4FD7-A577-FC065A383A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4730" y="3894628"/>
            <a:ext cx="490261" cy="32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92167"/>
      </p:ext>
    </p:extLst>
  </p:cSld>
  <p:clrMapOvr>
    <a:masterClrMapping/>
  </p:clrMapOvr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rgbClr val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14E4D709AD6439B84AD53394216E6" ma:contentTypeVersion="12" ma:contentTypeDescription="Create a new document." ma:contentTypeScope="" ma:versionID="8b451dc02af6ff9a3d0acde7811ed752">
  <xsd:schema xmlns:xsd="http://www.w3.org/2001/XMLSchema" xmlns:xs="http://www.w3.org/2001/XMLSchema" xmlns:p="http://schemas.microsoft.com/office/2006/metadata/properties" xmlns:ns2="afd1f752-5ad8-4e40-81d3-93c15d0ad412" xmlns:ns3="22d188be-2e03-45ca-8c40-fe9ace81ea94" targetNamespace="http://schemas.microsoft.com/office/2006/metadata/properties" ma:root="true" ma:fieldsID="f7e2eb7a339b49ea9fbb282e04c92a52" ns2:_="" ns3:_="">
    <xsd:import namespace="afd1f752-5ad8-4e40-81d3-93c15d0ad412"/>
    <xsd:import namespace="22d188be-2e03-45ca-8c40-fe9ace81ea9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1f752-5ad8-4e40-81d3-93c15d0ad4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188be-2e03-45ca-8c40-fe9ace81ea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7A8C27-6C2B-4841-9B97-5E9108C551A5}">
  <ds:schemaRefs>
    <ds:schemaRef ds:uri="22d188be-2e03-45ca-8c40-fe9ace81ea94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afd1f752-5ad8-4e40-81d3-93c15d0ad41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9B14897-29D9-467A-952A-D78979FEF5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212A48-3E93-48F1-93AB-259A6098C2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d1f752-5ad8-4e40-81d3-93c15d0ad412"/>
    <ds:schemaRef ds:uri="22d188be-2e03-45ca-8c40-fe9ace81ea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758</Words>
  <Application>Microsoft Office PowerPoint</Application>
  <PresentationFormat>Довільний</PresentationFormat>
  <Paragraphs>79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10</vt:i4>
      </vt:variant>
    </vt:vector>
  </HeadingPairs>
  <TitlesOfParts>
    <vt:vector size="17" baseType="lpstr">
      <vt:lpstr>Arial</vt:lpstr>
      <vt:lpstr>Calibri Light</vt:lpstr>
      <vt:lpstr>Calibri</vt:lpstr>
      <vt:lpstr>Century Gothic</vt:lpstr>
      <vt:lpstr>Arial Black</vt:lpstr>
      <vt:lpstr>Sheer Green 16x9</vt:lpstr>
      <vt:lpstr>Тема Office</vt:lpstr>
      <vt:lpstr>  Органічний світ – державна та регіональна підтримка в різних країнах</vt:lpstr>
      <vt:lpstr>Швейцарсько-українська програма  «Розвиток торгівлі з вищою доданою вартістю  в органічному та молочному секторах України»</vt:lpstr>
      <vt:lpstr>Capacity Development</vt:lpstr>
      <vt:lpstr>Презентація PowerPoint</vt:lpstr>
      <vt:lpstr>Презентація PowerPoint</vt:lpstr>
      <vt:lpstr>Державна та регіональна підтримка в Швейцарії </vt:lpstr>
      <vt:lpstr>Швейцарія Просування органічного виробництва від супермаркетів</vt:lpstr>
      <vt:lpstr>Стратегія ЄС «Від ферми до виделки» 25% с/г угідь в ЄС – органічні до 2030 року</vt:lpstr>
      <vt:lpstr>Україна посіла 1 місце в Європі та 2 місце у світі  за обсягами імпортованої органічної продукції до ЄС (за підсумками 2019 р. – звіт Єврокомісії)</vt:lpstr>
      <vt:lpstr>Ініціатива «Органічні продукти на кожному столі» Приклади різних країн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Політичний діалог Органічний ринок – пріоритети та показники України та світу</dc:title>
  <dc:creator>Anastasiia Pivniuk</dc:creator>
  <cp:lastModifiedBy>Home1</cp:lastModifiedBy>
  <cp:revision>26</cp:revision>
  <cp:lastPrinted>2020-04-01T17:51:26Z</cp:lastPrinted>
  <dcterms:created xsi:type="dcterms:W3CDTF">2020-03-29T15:53:12Z</dcterms:created>
  <dcterms:modified xsi:type="dcterms:W3CDTF">2020-08-26T08:35:16Z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0x0101005CD14E4D709AD6439B84AD53394216E6</vt:lpwstr>
  </property>
</Properties>
</file>