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5" r:id="rId3"/>
    <p:sldId id="338" r:id="rId4"/>
    <p:sldId id="337" r:id="rId5"/>
  </p:sldIdLst>
  <p:sldSz cx="9144000" cy="6858000" type="screen4x3"/>
  <p:notesSz cx="6797675" cy="9928225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2DE63D5-997A-4646-A377-4702673A728D}" styleName="Світлий стиль 2 –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Світлий стиль 3 –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ітлий стиль 1 –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Помірний стиль 2 –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Світлий стиль 1 –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5EB7EF-DFC8-4B37-ACF9-61BB51253F0F}" type="datetimeFigureOut">
              <a:rPr lang="uk-UA" smtClean="0"/>
              <a:t>11.02.2022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2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50446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6D5A4F-54F4-4471-9658-7D66BE2FA3D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0557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D2AE1-30DC-47CE-A2B5-1899F6B6D3E9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0516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D2AE1-30DC-47CE-A2B5-1899F6B6D3E9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24180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D2AE1-30DC-47CE-A2B5-1899F6B6D3E9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24180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6D5A4F-54F4-4471-9658-7D66BE2FA3D0}" type="slidenum">
              <a:rPr lang="uk-UA" smtClean="0">
                <a:solidFill>
                  <a:prstClr val="black"/>
                </a:solidFill>
              </a:rPr>
              <a:pPr/>
              <a:t>4</a:t>
            </a:fld>
            <a:endParaRPr lang="uk-U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849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11.02.2022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11.02.2022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11.02.2022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11.02.2022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11.02.2022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11.02.2022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11.02.2022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11.02.2022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11.02.2022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11.02.2022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11.02.2022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A66AE-81F5-474A-B74B-EE41E9320F19}" type="datetimeFigureOut">
              <a:rPr lang="uk-UA" smtClean="0"/>
              <a:t>11.02.2022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697609" y="2852936"/>
            <a:ext cx="7954594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lvl="0" algn="ctr"/>
            <a:r>
              <a:rPr lang="uk-UA" sz="2800" b="1" kern="0" dirty="0" smtClean="0">
                <a:solidFill>
                  <a:srgbClr val="00206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ЗВІТ ПРО ВИКОНАННЯ </a:t>
            </a:r>
            <a:r>
              <a:rPr lang="uk-UA" sz="28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У </a:t>
            </a:r>
            <a:r>
              <a:rPr lang="uk-UA" sz="2800" b="1" kern="0" dirty="0" smtClean="0">
                <a:solidFill>
                  <a:srgbClr val="00206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20</a:t>
            </a:r>
            <a:r>
              <a:rPr lang="en-US" sz="2800" b="1" kern="0" dirty="0" smtClean="0">
                <a:solidFill>
                  <a:srgbClr val="00206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2</a:t>
            </a:r>
            <a:r>
              <a:rPr lang="uk-UA" sz="2800" b="1" kern="0" dirty="0" smtClean="0">
                <a:solidFill>
                  <a:srgbClr val="00206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1 РОЦІ КОМПЛЕКСНОЇ ПРОГРАМИ ПІДТРИМКИ ТА РОЗВИТКУ СІЛЬСЬКОГО ГОСПОДАРСТВА У ЛЬВІВСЬКІЙ ОБЛАСТІ НА 2021-2025 РОКИ</a:t>
            </a:r>
            <a:endParaRPr kumimoji="0" lang="uk-UA" sz="2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grpSp>
        <p:nvGrpSpPr>
          <p:cNvPr id="10" name="Группа 37"/>
          <p:cNvGrpSpPr/>
          <p:nvPr/>
        </p:nvGrpSpPr>
        <p:grpSpPr>
          <a:xfrm>
            <a:off x="288033" y="265503"/>
            <a:ext cx="7884367" cy="1447818"/>
            <a:chOff x="548421" y="298444"/>
            <a:chExt cx="6156018" cy="646195"/>
          </a:xfrm>
        </p:grpSpPr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8421" y="298444"/>
              <a:ext cx="1039728" cy="646195"/>
            </a:xfrm>
            <a:prstGeom prst="rect">
              <a:avLst/>
            </a:prstGeom>
          </p:spPr>
        </p:pic>
        <p:sp>
          <p:nvSpPr>
            <p:cNvPr id="13" name="Прямоугольник 39"/>
            <p:cNvSpPr/>
            <p:nvPr/>
          </p:nvSpPr>
          <p:spPr>
            <a:xfrm>
              <a:off x="1700595" y="429643"/>
              <a:ext cx="5003844" cy="3708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sz="1600" dirty="0">
                  <a:solidFill>
                    <a:srgbClr val="1F497D"/>
                  </a:solidFill>
                  <a:latin typeface="Times New Roman" pitchFamily="18" charset="0"/>
                  <a:ea typeface="ＭＳ Ｐゴシック" pitchFamily="34" charset="-128"/>
                  <a:cs typeface="Times New Roman" pitchFamily="18" charset="0"/>
                </a:rPr>
                <a:t>ДЕПАРТАМЕНТ </a:t>
              </a:r>
              <a:endParaRPr lang="uk-UA" sz="1600" dirty="0" smtClean="0">
                <a:solidFill>
                  <a:srgbClr val="1F497D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sz="1600" dirty="0" smtClean="0">
                  <a:solidFill>
                    <a:srgbClr val="1F497D"/>
                  </a:solidFill>
                  <a:latin typeface="Times New Roman" pitchFamily="18" charset="0"/>
                  <a:ea typeface="ＭＳ Ｐゴシック" pitchFamily="34" charset="-128"/>
                  <a:cs typeface="Times New Roman" pitchFamily="18" charset="0"/>
                </a:rPr>
                <a:t>АГРОПРОМИСЛОВОГО 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sz="1600" dirty="0" smtClean="0">
                  <a:solidFill>
                    <a:srgbClr val="1F497D"/>
                  </a:solidFill>
                  <a:latin typeface="Times New Roman" pitchFamily="18" charset="0"/>
                  <a:ea typeface="ＭＳ Ｐゴシック" pitchFamily="34" charset="-128"/>
                  <a:cs typeface="Times New Roman" pitchFamily="18" charset="0"/>
                </a:rPr>
                <a:t>РОЗВИТКУ </a:t>
              </a:r>
              <a:r>
                <a:rPr lang="uk-UA" sz="1600" dirty="0">
                  <a:solidFill>
                    <a:srgbClr val="1F497D"/>
                  </a:solidFill>
                  <a:latin typeface="Times New Roman" pitchFamily="18" charset="0"/>
                  <a:ea typeface="ＭＳ Ｐゴシック" pitchFamily="34" charset="-128"/>
                  <a:cs typeface="Times New Roman" pitchFamily="18" charset="0"/>
                </a:rPr>
                <a:t>ЛЬВІВСЬКОЇ </a:t>
              </a:r>
              <a:r>
                <a:rPr lang="uk-UA" sz="1600" dirty="0" smtClean="0">
                  <a:solidFill>
                    <a:srgbClr val="1F497D"/>
                  </a:solidFill>
                  <a:latin typeface="Times New Roman" pitchFamily="18" charset="0"/>
                  <a:ea typeface="ＭＳ Ｐゴシック" pitchFamily="34" charset="-128"/>
                  <a:cs typeface="Times New Roman" pitchFamily="18" charset="0"/>
                </a:rPr>
                <a:t>ОДА</a:t>
              </a:r>
              <a:endParaRPr lang="ru-RU" sz="1600" dirty="0">
                <a:solidFill>
                  <a:srgbClr val="1F497D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endParaRPr>
            </a:p>
          </p:txBody>
        </p:sp>
        <p:cxnSp>
          <p:nvCxnSpPr>
            <p:cNvPr id="14" name="Прямая соединительная линия 40"/>
            <p:cNvCxnSpPr/>
            <p:nvPr/>
          </p:nvCxnSpPr>
          <p:spPr>
            <a:xfrm>
              <a:off x="1700595" y="357853"/>
              <a:ext cx="0" cy="5273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58648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6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6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Округлений прямокутник 10"/>
          <p:cNvSpPr/>
          <p:nvPr/>
        </p:nvSpPr>
        <p:spPr>
          <a:xfrm>
            <a:off x="2303748" y="111944"/>
            <a:ext cx="5688632" cy="107230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uk-UA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МЕТА ПРОГРАМИ </a:t>
            </a:r>
          </a:p>
        </p:txBody>
      </p:sp>
      <p:grpSp>
        <p:nvGrpSpPr>
          <p:cNvPr id="14" name="Группа 13"/>
          <p:cNvGrpSpPr/>
          <p:nvPr/>
        </p:nvGrpSpPr>
        <p:grpSpPr>
          <a:xfrm>
            <a:off x="323528" y="324998"/>
            <a:ext cx="6380911" cy="646195"/>
            <a:chOff x="323528" y="324998"/>
            <a:chExt cx="6380911" cy="646195"/>
          </a:xfrm>
        </p:grpSpPr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324998"/>
              <a:ext cx="508215" cy="646195"/>
            </a:xfrm>
            <a:prstGeom prst="rect">
              <a:avLst/>
            </a:prstGeom>
          </p:spPr>
        </p:pic>
        <p:sp>
          <p:nvSpPr>
            <p:cNvPr id="16" name="Прямоугольник 15"/>
            <p:cNvSpPr/>
            <p:nvPr/>
          </p:nvSpPr>
          <p:spPr>
            <a:xfrm>
              <a:off x="971600" y="357853"/>
              <a:ext cx="5732839" cy="5078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sz="900" dirty="0">
                  <a:solidFill>
                    <a:srgbClr val="1F497D"/>
                  </a:solidFill>
                  <a:latin typeface="Times New Roman" pitchFamily="18" charset="0"/>
                  <a:ea typeface="ＭＳ Ｐゴシック" pitchFamily="34" charset="-128"/>
                  <a:cs typeface="Times New Roman" pitchFamily="18" charset="0"/>
                </a:rPr>
                <a:t>ДЕПАРТАМЕНТ </a:t>
              </a:r>
              <a:endParaRPr lang="uk-UA" sz="900" dirty="0" smtClean="0">
                <a:solidFill>
                  <a:srgbClr val="1F497D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sz="900" dirty="0" smtClean="0">
                  <a:solidFill>
                    <a:srgbClr val="1F497D"/>
                  </a:solidFill>
                  <a:latin typeface="Times New Roman" pitchFamily="18" charset="0"/>
                  <a:ea typeface="ＭＳ Ｐゴシック" pitchFamily="34" charset="-128"/>
                  <a:cs typeface="Times New Roman" pitchFamily="18" charset="0"/>
                </a:rPr>
                <a:t>АГРОПРОМИСЛОВОГО 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sz="900" dirty="0" smtClean="0">
                  <a:solidFill>
                    <a:srgbClr val="1F497D"/>
                  </a:solidFill>
                  <a:latin typeface="Times New Roman" pitchFamily="18" charset="0"/>
                  <a:ea typeface="ＭＳ Ｐゴシック" pitchFamily="34" charset="-128"/>
                  <a:cs typeface="Times New Roman" pitchFamily="18" charset="0"/>
                </a:rPr>
                <a:t>РОЗВИТКУ </a:t>
              </a:r>
              <a:r>
                <a:rPr lang="uk-UA" sz="900" dirty="0">
                  <a:solidFill>
                    <a:srgbClr val="1F497D"/>
                  </a:solidFill>
                  <a:latin typeface="Times New Roman" pitchFamily="18" charset="0"/>
                  <a:ea typeface="ＭＳ Ｐゴシック" pitchFamily="34" charset="-128"/>
                  <a:cs typeface="Times New Roman" pitchFamily="18" charset="0"/>
                </a:rPr>
                <a:t>ЛЬВІВСЬКОЇ </a:t>
              </a:r>
              <a:r>
                <a:rPr lang="uk-UA" sz="900" dirty="0" smtClean="0">
                  <a:solidFill>
                    <a:srgbClr val="1F497D"/>
                  </a:solidFill>
                  <a:latin typeface="Times New Roman" pitchFamily="18" charset="0"/>
                  <a:ea typeface="ＭＳ Ｐゴシック" pitchFamily="34" charset="-128"/>
                  <a:cs typeface="Times New Roman" pitchFamily="18" charset="0"/>
                </a:rPr>
                <a:t>ОДА</a:t>
              </a:r>
              <a:endParaRPr lang="ru-RU" sz="900" dirty="0">
                <a:solidFill>
                  <a:srgbClr val="1F497D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endParaRPr>
            </a:p>
          </p:txBody>
        </p:sp>
        <p:cxnSp>
          <p:nvCxnSpPr>
            <p:cNvPr id="17" name="Прямая соединительная линия 16"/>
            <p:cNvCxnSpPr/>
            <p:nvPr/>
          </p:nvCxnSpPr>
          <p:spPr>
            <a:xfrm>
              <a:off x="971600" y="324998"/>
              <a:ext cx="0" cy="5273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8" name="Picture 2" descr="D:\вектор\scen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9275" y="4581128"/>
            <a:ext cx="5480773" cy="2071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кутник 2"/>
          <p:cNvSpPr/>
          <p:nvPr/>
        </p:nvSpPr>
        <p:spPr>
          <a:xfrm>
            <a:off x="861508" y="1052736"/>
            <a:ext cx="7598924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Мета Комплексної програми – </a:t>
            </a:r>
            <a:r>
              <a:rPr lang="ru-RU" sz="2200" dirty="0" err="1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забезпечення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умов для </a:t>
            </a:r>
            <a:r>
              <a:rPr lang="ru-RU" sz="2200" dirty="0" err="1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підвищення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200" dirty="0" err="1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ефективності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200" dirty="0" err="1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сільського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200" dirty="0" err="1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господарства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шляхом </a:t>
            </a:r>
            <a:r>
              <a:rPr lang="ru-RU" sz="2200" dirty="0" err="1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сприяння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200" dirty="0" err="1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розвитку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200" dirty="0" err="1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суб’єктів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200" dirty="0" err="1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мікро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 та малого  аграрного </a:t>
            </a:r>
            <a:r>
              <a:rPr lang="ru-RU" sz="2200" dirty="0" err="1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бізнесу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2200" dirty="0" err="1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нарощування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200" dirty="0" err="1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сільськогосподарського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200" dirty="0" err="1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виробництва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2200" dirty="0" err="1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збільшення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200" dirty="0" err="1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доданої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200" dirty="0" err="1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вартості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в аграрному </a:t>
            </a:r>
            <a:r>
              <a:rPr lang="ru-RU" sz="2200" dirty="0" err="1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секторі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як </a:t>
            </a:r>
            <a:r>
              <a:rPr lang="ru-RU" sz="2200" dirty="0" err="1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передумови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200" dirty="0" err="1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формування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200" dirty="0" err="1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самодостатніх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200" dirty="0" err="1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територіальних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громад. </a:t>
            </a:r>
          </a:p>
        </p:txBody>
      </p:sp>
    </p:spTree>
    <p:extLst>
      <p:ext uri="{BB962C8B-B14F-4D97-AF65-F5344CB8AC3E}">
        <p14:creationId xmlns:p14="http://schemas.microsoft.com/office/powerpoint/2010/main" val="21053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Округлений прямокутник 10"/>
          <p:cNvSpPr/>
          <p:nvPr/>
        </p:nvSpPr>
        <p:spPr>
          <a:xfrm>
            <a:off x="2303748" y="111944"/>
            <a:ext cx="5688632" cy="107230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uk-UA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2400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179512" y="161605"/>
            <a:ext cx="6380911" cy="646195"/>
            <a:chOff x="323528" y="324998"/>
            <a:chExt cx="6380911" cy="646195"/>
          </a:xfrm>
        </p:grpSpPr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324998"/>
              <a:ext cx="508215" cy="646195"/>
            </a:xfrm>
            <a:prstGeom prst="rect">
              <a:avLst/>
            </a:prstGeom>
          </p:spPr>
        </p:pic>
        <p:sp>
          <p:nvSpPr>
            <p:cNvPr id="16" name="Прямоугольник 15"/>
            <p:cNvSpPr/>
            <p:nvPr/>
          </p:nvSpPr>
          <p:spPr>
            <a:xfrm>
              <a:off x="971600" y="357853"/>
              <a:ext cx="5732839" cy="5078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sz="900" dirty="0">
                  <a:solidFill>
                    <a:srgbClr val="1F497D"/>
                  </a:solidFill>
                  <a:latin typeface="Times New Roman" pitchFamily="18" charset="0"/>
                  <a:ea typeface="ＭＳ Ｐゴシック" pitchFamily="34" charset="-128"/>
                  <a:cs typeface="Times New Roman" pitchFamily="18" charset="0"/>
                </a:rPr>
                <a:t>ДЕПАРТАМЕНТ </a:t>
              </a:r>
              <a:endParaRPr lang="uk-UA" sz="900" dirty="0" smtClean="0">
                <a:solidFill>
                  <a:srgbClr val="1F497D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sz="900" dirty="0" smtClean="0">
                  <a:solidFill>
                    <a:srgbClr val="1F497D"/>
                  </a:solidFill>
                  <a:latin typeface="Times New Roman" pitchFamily="18" charset="0"/>
                  <a:ea typeface="ＭＳ Ｐゴシック" pitchFamily="34" charset="-128"/>
                  <a:cs typeface="Times New Roman" pitchFamily="18" charset="0"/>
                </a:rPr>
                <a:t>АГРОПРОМИСЛОВОГО 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sz="900" dirty="0" smtClean="0">
                  <a:solidFill>
                    <a:srgbClr val="1F497D"/>
                  </a:solidFill>
                  <a:latin typeface="Times New Roman" pitchFamily="18" charset="0"/>
                  <a:ea typeface="ＭＳ Ｐゴシック" pitchFamily="34" charset="-128"/>
                  <a:cs typeface="Times New Roman" pitchFamily="18" charset="0"/>
                </a:rPr>
                <a:t>РОЗВИТКУ </a:t>
              </a:r>
              <a:r>
                <a:rPr lang="uk-UA" sz="900" dirty="0">
                  <a:solidFill>
                    <a:srgbClr val="1F497D"/>
                  </a:solidFill>
                  <a:latin typeface="Times New Roman" pitchFamily="18" charset="0"/>
                  <a:ea typeface="ＭＳ Ｐゴシック" pitchFamily="34" charset="-128"/>
                  <a:cs typeface="Times New Roman" pitchFamily="18" charset="0"/>
                </a:rPr>
                <a:t>ЛЬВІВСЬКОЇ </a:t>
              </a:r>
              <a:r>
                <a:rPr lang="uk-UA" sz="900" dirty="0" smtClean="0">
                  <a:solidFill>
                    <a:srgbClr val="1F497D"/>
                  </a:solidFill>
                  <a:latin typeface="Times New Roman" pitchFamily="18" charset="0"/>
                  <a:ea typeface="ＭＳ Ｐゴシック" pitchFamily="34" charset="-128"/>
                  <a:cs typeface="Times New Roman" pitchFamily="18" charset="0"/>
                </a:rPr>
                <a:t>ОДА</a:t>
              </a:r>
              <a:endParaRPr lang="ru-RU" sz="900" dirty="0">
                <a:solidFill>
                  <a:srgbClr val="1F497D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endParaRPr>
            </a:p>
          </p:txBody>
        </p:sp>
        <p:cxnSp>
          <p:nvCxnSpPr>
            <p:cNvPr id="17" name="Прямая соединительная линия 16"/>
            <p:cNvCxnSpPr/>
            <p:nvPr/>
          </p:nvCxnSpPr>
          <p:spPr>
            <a:xfrm>
              <a:off x="971600" y="324998"/>
              <a:ext cx="0" cy="5273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030155"/>
              </p:ext>
            </p:extLst>
          </p:nvPr>
        </p:nvGraphicFramePr>
        <p:xfrm>
          <a:off x="0" y="833186"/>
          <a:ext cx="9144000" cy="6024813"/>
        </p:xfrm>
        <a:graphic>
          <a:graphicData uri="http://schemas.openxmlformats.org/drawingml/2006/table">
            <a:tbl>
              <a:tblPr>
                <a:tableStyleId>{5FD0F851-EC5A-4D38-B0AD-8093EC10F338}</a:tableStyleId>
              </a:tblPr>
              <a:tblGrid>
                <a:gridCol w="59416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47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76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8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smtClean="0">
                          <a:effectLst/>
                        </a:rPr>
                        <a:t>ЗАХОДИ</a:t>
                      </a:r>
                      <a:endParaRPr lang="uk-UA" sz="16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ЗАПЛАНОВАНО</a:t>
                      </a:r>
                      <a:endParaRPr lang="uk-UA" sz="16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ВИКОРИСТАНО</a:t>
                      </a:r>
                      <a:endParaRPr lang="uk-UA" sz="16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2834">
                <a:tc>
                  <a:txBody>
                    <a:bodyPr/>
                    <a:lstStyle/>
                    <a:p>
                      <a:pPr algn="l" fontAlgn="t"/>
                      <a:r>
                        <a:rPr lang="uk-UA" sz="1300" u="none" strike="noStrike" dirty="0">
                          <a:effectLst/>
                        </a:rPr>
                        <a:t>Фінансова підтримка шляхом компенсації відсотків за кредитами, залученими в банківських установах чи кредитних спілках у національній валюті, та відсотків (комісії) за супроводження договорів фінансового лізингу</a:t>
                      </a:r>
                      <a:endParaRPr lang="uk-UA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2" marR="4202" marT="4202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>
                          <a:effectLst/>
                        </a:rPr>
                        <a:t>1960,0</a:t>
                      </a:r>
                      <a:endParaRPr lang="uk-UA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2" marR="4202" marT="4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 dirty="0" smtClean="0">
                          <a:effectLst/>
                        </a:rPr>
                        <a:t>1398,9</a:t>
                      </a:r>
                      <a:endParaRPr lang="uk-UA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2" marR="4202" marT="420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6680"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u="none" strike="noStrike" dirty="0" err="1">
                          <a:effectLst/>
                        </a:rPr>
                        <a:t>Фінансова</a:t>
                      </a:r>
                      <a:r>
                        <a:rPr lang="ru-RU" sz="1300" u="none" strike="noStrike" dirty="0">
                          <a:effectLst/>
                        </a:rPr>
                        <a:t> </a:t>
                      </a:r>
                      <a:r>
                        <a:rPr lang="ru-RU" sz="1300" u="none" strike="noStrike" dirty="0" err="1">
                          <a:effectLst/>
                        </a:rPr>
                        <a:t>підтримка</a:t>
                      </a:r>
                      <a:r>
                        <a:rPr lang="ru-RU" sz="1300" u="none" strike="noStrike" dirty="0">
                          <a:effectLst/>
                        </a:rPr>
                        <a:t> на </a:t>
                      </a:r>
                      <a:r>
                        <a:rPr lang="ru-RU" sz="1300" u="none" strike="noStrike" dirty="0" err="1">
                          <a:effectLst/>
                        </a:rPr>
                        <a:t>зворотній</a:t>
                      </a:r>
                      <a:r>
                        <a:rPr lang="ru-RU" sz="1300" u="none" strike="noStrike" dirty="0">
                          <a:effectLst/>
                        </a:rPr>
                        <a:t> </a:t>
                      </a:r>
                      <a:r>
                        <a:rPr lang="ru-RU" sz="1300" u="none" strike="noStrike" dirty="0" err="1">
                          <a:effectLst/>
                        </a:rPr>
                        <a:t>основі</a:t>
                      </a:r>
                      <a:r>
                        <a:rPr lang="ru-RU" sz="1300" u="none" strike="noStrike" dirty="0">
                          <a:effectLst/>
                        </a:rPr>
                        <a:t> у </a:t>
                      </a:r>
                      <a:r>
                        <a:rPr lang="ru-RU" sz="1300" u="none" strike="noStrike" dirty="0" err="1">
                          <a:effectLst/>
                        </a:rPr>
                        <a:t>вигляді</a:t>
                      </a:r>
                      <a:r>
                        <a:rPr lang="ru-RU" sz="1300" u="none" strike="noStrike" dirty="0">
                          <a:effectLst/>
                        </a:rPr>
                        <a:t> </a:t>
                      </a:r>
                      <a:r>
                        <a:rPr lang="ru-RU" sz="1300" u="none" strike="noStrike" dirty="0" err="1">
                          <a:effectLst/>
                        </a:rPr>
                        <a:t>пільгових</a:t>
                      </a:r>
                      <a:r>
                        <a:rPr lang="ru-RU" sz="1300" u="none" strike="noStrike" dirty="0">
                          <a:effectLst/>
                        </a:rPr>
                        <a:t> </a:t>
                      </a:r>
                      <a:r>
                        <a:rPr lang="ru-RU" sz="1300" u="none" strike="noStrike" dirty="0" err="1">
                          <a:effectLst/>
                        </a:rPr>
                        <a:t>кредитів</a:t>
                      </a:r>
                      <a:r>
                        <a:rPr lang="ru-RU" sz="1300" u="none" strike="noStrike" dirty="0">
                          <a:effectLst/>
                        </a:rPr>
                        <a:t> на </a:t>
                      </a:r>
                      <a:r>
                        <a:rPr lang="ru-RU" sz="1300" u="none" strike="noStrike" dirty="0" err="1">
                          <a:effectLst/>
                        </a:rPr>
                        <a:t>реалізацію</a:t>
                      </a:r>
                      <a:r>
                        <a:rPr lang="ru-RU" sz="1300" u="none" strike="noStrike" dirty="0">
                          <a:effectLst/>
                        </a:rPr>
                        <a:t> </a:t>
                      </a:r>
                      <a:r>
                        <a:rPr lang="ru-RU" sz="1300" u="none" strike="noStrike" dirty="0" err="1">
                          <a:effectLst/>
                        </a:rPr>
                        <a:t>бізнес-планів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2" marR="4202" marT="4202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>
                          <a:effectLst/>
                        </a:rPr>
                        <a:t>10200,0</a:t>
                      </a:r>
                      <a:endParaRPr lang="uk-UA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2" marR="4202" marT="4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 dirty="0" smtClean="0">
                          <a:effectLst/>
                        </a:rPr>
                        <a:t>10200,0</a:t>
                      </a:r>
                      <a:endParaRPr lang="uk-UA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2" marR="4202" marT="420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3409">
                <a:tc>
                  <a:txBody>
                    <a:bodyPr/>
                    <a:lstStyle/>
                    <a:p>
                      <a:pPr algn="l" fontAlgn="t"/>
                      <a:r>
                        <a:rPr lang="uk-UA" sz="1300" u="none" strike="noStrike" dirty="0">
                          <a:effectLst/>
                        </a:rPr>
                        <a:t>Фінансова підтримка сімейних фермерських господарств (без набуття статусу юридичної особи), у вигляді часткового відшкодування вартості придбаних основних засобів, поголів’я великої рогатої худоби</a:t>
                      </a:r>
                      <a:endParaRPr lang="uk-UA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2" marR="4202" marT="4202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>
                          <a:effectLst/>
                        </a:rPr>
                        <a:t>960,0</a:t>
                      </a:r>
                      <a:endParaRPr lang="uk-UA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2" marR="4202" marT="4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 dirty="0" smtClean="0">
                          <a:effectLst/>
                        </a:rPr>
                        <a:t>764,9</a:t>
                      </a:r>
                      <a:endParaRPr lang="uk-UA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2" marR="4202" marT="420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680"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u="none" strike="noStrike" dirty="0" err="1">
                          <a:effectLst/>
                        </a:rPr>
                        <a:t>Фінансова</a:t>
                      </a:r>
                      <a:r>
                        <a:rPr lang="ru-RU" sz="1300" u="none" strike="noStrike" dirty="0">
                          <a:effectLst/>
                        </a:rPr>
                        <a:t> </a:t>
                      </a:r>
                      <a:r>
                        <a:rPr lang="ru-RU" sz="1300" u="none" strike="noStrike" dirty="0" err="1">
                          <a:effectLst/>
                        </a:rPr>
                        <a:t>підтримка</a:t>
                      </a:r>
                      <a:r>
                        <a:rPr lang="ru-RU" sz="1300" u="none" strike="noStrike" dirty="0">
                          <a:effectLst/>
                        </a:rPr>
                        <a:t> </a:t>
                      </a:r>
                      <a:r>
                        <a:rPr lang="ru-RU" sz="1300" u="none" strike="noStrike" dirty="0" err="1">
                          <a:effectLst/>
                        </a:rPr>
                        <a:t>сільськогосподарських</a:t>
                      </a:r>
                      <a:r>
                        <a:rPr lang="ru-RU" sz="1300" u="none" strike="noStrike" dirty="0">
                          <a:effectLst/>
                        </a:rPr>
                        <a:t> </a:t>
                      </a:r>
                      <a:r>
                        <a:rPr lang="ru-RU" sz="1300" u="none" strike="noStrike" dirty="0" err="1">
                          <a:effectLst/>
                        </a:rPr>
                        <a:t>кооперативів</a:t>
                      </a:r>
                      <a:r>
                        <a:rPr lang="ru-RU" sz="1300" u="none" strike="noStrike" dirty="0">
                          <a:effectLst/>
                        </a:rPr>
                        <a:t> у </a:t>
                      </a:r>
                      <a:r>
                        <a:rPr lang="ru-RU" sz="1300" u="none" strike="noStrike" dirty="0" err="1">
                          <a:effectLst/>
                        </a:rPr>
                        <a:t>вигляді</a:t>
                      </a:r>
                      <a:r>
                        <a:rPr lang="ru-RU" sz="1300" u="none" strike="noStrike" dirty="0">
                          <a:effectLst/>
                        </a:rPr>
                        <a:t> </a:t>
                      </a:r>
                      <a:r>
                        <a:rPr lang="ru-RU" sz="1300" u="none" strike="noStrike" dirty="0" err="1">
                          <a:effectLst/>
                        </a:rPr>
                        <a:t>часткового</a:t>
                      </a:r>
                      <a:r>
                        <a:rPr lang="ru-RU" sz="1300" u="none" strike="noStrike" dirty="0">
                          <a:effectLst/>
                        </a:rPr>
                        <a:t> </a:t>
                      </a:r>
                      <a:r>
                        <a:rPr lang="ru-RU" sz="1300" u="none" strike="noStrike" dirty="0" err="1">
                          <a:effectLst/>
                        </a:rPr>
                        <a:t>відшкодування</a:t>
                      </a:r>
                      <a:r>
                        <a:rPr lang="ru-RU" sz="1300" u="none" strike="noStrike" dirty="0">
                          <a:effectLst/>
                        </a:rPr>
                        <a:t> </a:t>
                      </a:r>
                      <a:r>
                        <a:rPr lang="ru-RU" sz="1300" u="none" strike="noStrike" dirty="0" err="1">
                          <a:effectLst/>
                        </a:rPr>
                        <a:t>вартості</a:t>
                      </a:r>
                      <a:r>
                        <a:rPr lang="ru-RU" sz="1300" u="none" strike="noStrike" dirty="0">
                          <a:effectLst/>
                        </a:rPr>
                        <a:t> </a:t>
                      </a:r>
                      <a:r>
                        <a:rPr lang="ru-RU" sz="1300" u="none" strike="noStrike" dirty="0" err="1">
                          <a:effectLst/>
                        </a:rPr>
                        <a:t>придбаних</a:t>
                      </a:r>
                      <a:r>
                        <a:rPr lang="ru-RU" sz="1300" u="none" strike="noStrike" dirty="0">
                          <a:effectLst/>
                        </a:rPr>
                        <a:t> </a:t>
                      </a:r>
                      <a:r>
                        <a:rPr lang="ru-RU" sz="1300" u="none" strike="noStrike" dirty="0" err="1">
                          <a:effectLst/>
                        </a:rPr>
                        <a:t>основних</a:t>
                      </a:r>
                      <a:r>
                        <a:rPr lang="ru-RU" sz="1300" u="none" strike="noStrike" dirty="0">
                          <a:effectLst/>
                        </a:rPr>
                        <a:t> </a:t>
                      </a:r>
                      <a:r>
                        <a:rPr lang="ru-RU" sz="1300" u="none" strike="noStrike" dirty="0" err="1">
                          <a:effectLst/>
                        </a:rPr>
                        <a:t>засобів</a:t>
                      </a:r>
                      <a:r>
                        <a:rPr lang="ru-RU" sz="1300" u="none" strike="noStrike" dirty="0">
                          <a:effectLst/>
                        </a:rPr>
                        <a:t>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2" marR="4202" marT="4202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>
                          <a:effectLst/>
                        </a:rPr>
                        <a:t>1200,0</a:t>
                      </a:r>
                      <a:endParaRPr lang="uk-UA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2" marR="4202" marT="4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 dirty="0" smtClean="0">
                          <a:effectLst/>
                        </a:rPr>
                        <a:t>753,5</a:t>
                      </a:r>
                      <a:endParaRPr lang="uk-UA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2" marR="4202" marT="420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2834">
                <a:tc>
                  <a:txBody>
                    <a:bodyPr/>
                    <a:lstStyle/>
                    <a:p>
                      <a:pPr algn="just" fontAlgn="ctr"/>
                      <a:r>
                        <a:rPr lang="uk-UA" sz="1300" u="none" strike="noStrike" dirty="0">
                          <a:effectLst/>
                        </a:rPr>
                        <a:t>Фінансова підтримка вирощування </a:t>
                      </a:r>
                      <a:r>
                        <a:rPr lang="uk-UA" sz="1300" u="none" strike="noStrike" dirty="0" err="1">
                          <a:effectLst/>
                        </a:rPr>
                        <a:t>нішевих</a:t>
                      </a:r>
                      <a:r>
                        <a:rPr lang="uk-UA" sz="1300" u="none" strike="noStrike" dirty="0">
                          <a:effectLst/>
                        </a:rPr>
                        <a:t> культур (жито, гречка, овес, зернобобові культури) у вигляді часткового відшкодування вартості придбаного </a:t>
                      </a:r>
                      <a:r>
                        <a:rPr lang="uk-UA" sz="1300" u="none" strike="noStrike" dirty="0" err="1">
                          <a:effectLst/>
                        </a:rPr>
                        <a:t>високорепродукційного</a:t>
                      </a:r>
                      <a:r>
                        <a:rPr lang="uk-UA" sz="1300" u="none" strike="noStrike" dirty="0">
                          <a:effectLst/>
                        </a:rPr>
                        <a:t> насіння вітчизняного виробництва</a:t>
                      </a:r>
                      <a:endParaRPr lang="uk-UA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2" marR="4202" marT="4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 dirty="0">
                          <a:effectLst/>
                        </a:rPr>
                        <a:t>204,7</a:t>
                      </a:r>
                      <a:endParaRPr lang="uk-UA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02" marR="4202" marT="4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 dirty="0" smtClean="0">
                          <a:effectLst/>
                        </a:rPr>
                        <a:t>204,7</a:t>
                      </a:r>
                      <a:endParaRPr lang="uk-UA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02" marR="4202" marT="4202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2834">
                <a:tc>
                  <a:txBody>
                    <a:bodyPr/>
                    <a:lstStyle/>
                    <a:p>
                      <a:pPr algn="l" fontAlgn="b"/>
                      <a:r>
                        <a:rPr lang="uk-UA" sz="1300" u="none" strike="noStrike" dirty="0">
                          <a:effectLst/>
                        </a:rPr>
                        <a:t>Фінансова підтримка у вигляді часткового відшкодування витрат за придбані мікробіологічні засоби для захисту та живлення плодових, ягідних та овочевих культур</a:t>
                      </a:r>
                      <a:endParaRPr lang="uk-UA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2" marR="4202" marT="420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>
                          <a:effectLst/>
                        </a:rPr>
                        <a:t>180,8</a:t>
                      </a:r>
                      <a:endParaRPr lang="uk-UA" sz="13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02" marR="4202" marT="4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 dirty="0" smtClean="0">
                          <a:effectLst/>
                        </a:rPr>
                        <a:t>180,8</a:t>
                      </a:r>
                      <a:endParaRPr lang="uk-UA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02" marR="4202" marT="4202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66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 err="1">
                          <a:effectLst/>
                        </a:rPr>
                        <a:t>Фінансова</a:t>
                      </a:r>
                      <a:r>
                        <a:rPr lang="ru-RU" sz="1300" u="none" strike="noStrike" dirty="0">
                          <a:effectLst/>
                        </a:rPr>
                        <a:t> </a:t>
                      </a:r>
                      <a:r>
                        <a:rPr lang="ru-RU" sz="1300" u="none" strike="noStrike" dirty="0" err="1">
                          <a:effectLst/>
                        </a:rPr>
                        <a:t>підтримка</a:t>
                      </a:r>
                      <a:r>
                        <a:rPr lang="ru-RU" sz="1300" u="none" strike="noStrike" dirty="0">
                          <a:effectLst/>
                        </a:rPr>
                        <a:t> </a:t>
                      </a:r>
                      <a:r>
                        <a:rPr lang="ru-RU" sz="1300" u="none" strike="noStrike" dirty="0" err="1">
                          <a:effectLst/>
                        </a:rPr>
                        <a:t>фермерських</a:t>
                      </a:r>
                      <a:r>
                        <a:rPr lang="ru-RU" sz="1300" u="none" strike="noStrike" dirty="0">
                          <a:effectLst/>
                        </a:rPr>
                        <a:t> </a:t>
                      </a:r>
                      <a:r>
                        <a:rPr lang="ru-RU" sz="1300" u="none" strike="noStrike" dirty="0" err="1">
                          <a:effectLst/>
                        </a:rPr>
                        <a:t>господарств</a:t>
                      </a:r>
                      <a:r>
                        <a:rPr lang="ru-RU" sz="1300" u="none" strike="noStrike" dirty="0">
                          <a:effectLst/>
                        </a:rPr>
                        <a:t>, </a:t>
                      </a:r>
                      <a:r>
                        <a:rPr lang="ru-RU" sz="1300" u="none" strike="noStrike" dirty="0" err="1">
                          <a:effectLst/>
                        </a:rPr>
                        <a:t>засновниками</a:t>
                      </a:r>
                      <a:r>
                        <a:rPr lang="ru-RU" sz="1300" u="none" strike="noStrike" dirty="0">
                          <a:effectLst/>
                        </a:rPr>
                        <a:t> </a:t>
                      </a:r>
                      <a:r>
                        <a:rPr lang="ru-RU" sz="1300" u="none" strike="noStrike" dirty="0" err="1">
                          <a:effectLst/>
                        </a:rPr>
                        <a:t>яких</a:t>
                      </a:r>
                      <a:r>
                        <a:rPr lang="ru-RU" sz="1300" u="none" strike="noStrike" dirty="0">
                          <a:effectLst/>
                        </a:rPr>
                        <a:t> є </a:t>
                      </a:r>
                      <a:r>
                        <a:rPr lang="ru-RU" sz="1300" u="none" strike="noStrike" dirty="0" err="1">
                          <a:effectLst/>
                        </a:rPr>
                        <a:t>учасники</a:t>
                      </a:r>
                      <a:r>
                        <a:rPr lang="ru-RU" sz="1300" u="none" strike="noStrike" dirty="0">
                          <a:effectLst/>
                        </a:rPr>
                        <a:t> АТО (ООС), у </a:t>
                      </a:r>
                      <a:r>
                        <a:rPr lang="ru-RU" sz="1300" u="none" strike="noStrike" dirty="0" err="1">
                          <a:effectLst/>
                        </a:rPr>
                        <a:t>вигляді</a:t>
                      </a:r>
                      <a:r>
                        <a:rPr lang="ru-RU" sz="1300" u="none" strike="noStrike" dirty="0">
                          <a:effectLst/>
                        </a:rPr>
                        <a:t> </a:t>
                      </a:r>
                      <a:r>
                        <a:rPr lang="ru-RU" sz="1300" u="none" strike="noStrike" dirty="0" err="1">
                          <a:effectLst/>
                        </a:rPr>
                        <a:t>бюджетної</a:t>
                      </a:r>
                      <a:r>
                        <a:rPr lang="ru-RU" sz="1300" u="none" strike="noStrike" dirty="0">
                          <a:effectLst/>
                        </a:rPr>
                        <a:t> </a:t>
                      </a:r>
                      <a:r>
                        <a:rPr lang="ru-RU" sz="1300" u="none" strike="noStrike" dirty="0" err="1">
                          <a:effectLst/>
                        </a:rPr>
                        <a:t>субсидії</a:t>
                      </a:r>
                      <a:r>
                        <a:rPr lang="ru-RU" sz="1300" u="none" strike="noStrike" dirty="0">
                          <a:effectLst/>
                        </a:rPr>
                        <a:t> на </a:t>
                      </a:r>
                      <a:r>
                        <a:rPr lang="ru-RU" sz="1300" u="none" strike="noStrike" dirty="0" err="1">
                          <a:effectLst/>
                        </a:rPr>
                        <a:t>одиницю</a:t>
                      </a:r>
                      <a:r>
                        <a:rPr lang="ru-RU" sz="1300" u="none" strike="noStrike" dirty="0">
                          <a:effectLst/>
                        </a:rPr>
                        <a:t> </a:t>
                      </a:r>
                      <a:r>
                        <a:rPr lang="ru-RU" sz="1300" u="none" strike="noStrike" dirty="0" err="1">
                          <a:effectLst/>
                        </a:rPr>
                        <a:t>сільськогосподарських</a:t>
                      </a:r>
                      <a:r>
                        <a:rPr lang="ru-RU" sz="1300" u="none" strike="noStrike" dirty="0">
                          <a:effectLst/>
                        </a:rPr>
                        <a:t> </a:t>
                      </a:r>
                      <a:r>
                        <a:rPr lang="ru-RU" sz="1300" u="none" strike="noStrike" dirty="0" err="1">
                          <a:effectLst/>
                        </a:rPr>
                        <a:t>угідь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2" marR="4202" marT="4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>
                          <a:effectLst/>
                        </a:rPr>
                        <a:t>335</a:t>
                      </a:r>
                      <a:endParaRPr lang="uk-UA" sz="13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02" marR="4202" marT="4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 dirty="0" smtClean="0">
                          <a:effectLst/>
                        </a:rPr>
                        <a:t>331,9</a:t>
                      </a:r>
                      <a:endParaRPr lang="uk-UA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02" marR="4202" marT="4202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8533">
                <a:tc>
                  <a:txBody>
                    <a:bodyPr/>
                    <a:lstStyle/>
                    <a:p>
                      <a:pPr algn="l" fontAlgn="ctr"/>
                      <a:r>
                        <a:rPr lang="uk-UA" sz="1300" u="none" strike="noStrike" dirty="0">
                          <a:effectLst/>
                        </a:rPr>
                        <a:t>Фінансова підтримка суб'єктів господарювання у сфері органічного виробництва у вигляді бюджетної субсидії на одиницю оброблюваних угідь</a:t>
                      </a:r>
                      <a:endParaRPr lang="uk-UA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2" marR="4202" marT="4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>
                          <a:effectLst/>
                        </a:rPr>
                        <a:t>150</a:t>
                      </a:r>
                      <a:endParaRPr lang="uk-UA" sz="13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02" marR="4202" marT="4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 dirty="0" smtClean="0">
                          <a:effectLst/>
                        </a:rPr>
                        <a:t>149,1</a:t>
                      </a:r>
                      <a:endParaRPr lang="uk-UA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02" marR="4202" marT="4202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0397">
                <a:tc>
                  <a:txBody>
                    <a:bodyPr/>
                    <a:lstStyle/>
                    <a:p>
                      <a:pPr algn="l" fontAlgn="b"/>
                      <a:r>
                        <a:rPr lang="uk-UA" sz="1300" u="none" strike="noStrike" dirty="0">
                          <a:effectLst/>
                        </a:rPr>
                        <a:t>Фінансова підтримка суб'єктів господарювання у сфері органічного виробництва у вигляді відшкодування вартості сертифікації органічного виробництва</a:t>
                      </a:r>
                      <a:endParaRPr lang="uk-UA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2" marR="4202" marT="420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>
                          <a:effectLst/>
                        </a:rPr>
                        <a:t>240</a:t>
                      </a:r>
                      <a:endParaRPr lang="uk-UA" sz="13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02" marR="4202" marT="4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 dirty="0" smtClean="0">
                          <a:effectLst/>
                        </a:rPr>
                        <a:t>219,9</a:t>
                      </a:r>
                      <a:endParaRPr lang="uk-UA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02" marR="4202" marT="4202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0526"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u="none" strike="noStrike" dirty="0" err="1">
                          <a:effectLst/>
                        </a:rPr>
                        <a:t>Субвенція</a:t>
                      </a:r>
                      <a:r>
                        <a:rPr lang="ru-RU" sz="1300" u="none" strike="noStrike" dirty="0">
                          <a:effectLst/>
                        </a:rPr>
                        <a:t> ОМС на заходи з </a:t>
                      </a:r>
                      <a:r>
                        <a:rPr lang="ru-RU" sz="1300" u="none" strike="noStrike" dirty="0" err="1">
                          <a:effectLst/>
                        </a:rPr>
                        <a:t>поліпшення</a:t>
                      </a:r>
                      <a:r>
                        <a:rPr lang="ru-RU" sz="1300" u="none" strike="noStrike" dirty="0">
                          <a:effectLst/>
                        </a:rPr>
                        <a:t> </a:t>
                      </a:r>
                      <a:r>
                        <a:rPr lang="ru-RU" sz="1300" u="none" strike="noStrike" dirty="0" err="1">
                          <a:effectLst/>
                        </a:rPr>
                        <a:t>громадських</a:t>
                      </a:r>
                      <a:r>
                        <a:rPr lang="ru-RU" sz="1300" u="none" strike="noStrike" dirty="0">
                          <a:effectLst/>
                        </a:rPr>
                        <a:t> </a:t>
                      </a:r>
                      <a:r>
                        <a:rPr lang="ru-RU" sz="1300" u="none" strike="noStrike" dirty="0" err="1">
                          <a:effectLst/>
                        </a:rPr>
                        <a:t>пасовищ</a:t>
                      </a:r>
                      <a:r>
                        <a:rPr lang="ru-RU" sz="1300" u="none" strike="noStrike" dirty="0">
                          <a:effectLst/>
                        </a:rPr>
                        <a:t>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2" marR="4202" marT="4202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>
                          <a:effectLst/>
                        </a:rPr>
                        <a:t>3328,0</a:t>
                      </a:r>
                      <a:endParaRPr lang="uk-UA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2" marR="4202" marT="4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 dirty="0" smtClean="0">
                          <a:effectLst/>
                        </a:rPr>
                        <a:t>2540,5</a:t>
                      </a:r>
                      <a:endParaRPr lang="uk-UA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2" marR="4202" marT="4202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0526">
                <a:tc>
                  <a:txBody>
                    <a:bodyPr/>
                    <a:lstStyle/>
                    <a:p>
                      <a:pPr algn="l" fontAlgn="ctr"/>
                      <a:r>
                        <a:rPr lang="uk-UA" sz="1300" u="none" strike="noStrike" dirty="0" err="1">
                          <a:effectLst/>
                        </a:rPr>
                        <a:t>Співфінансування</a:t>
                      </a:r>
                      <a:r>
                        <a:rPr lang="uk-UA" sz="1300" u="none" strike="noStrike" dirty="0">
                          <a:effectLst/>
                        </a:rPr>
                        <a:t> </a:t>
                      </a:r>
                      <a:r>
                        <a:rPr lang="uk-UA" sz="1300" u="none" strike="noStrike" dirty="0" err="1">
                          <a:effectLst/>
                        </a:rPr>
                        <a:t>проєкту</a:t>
                      </a:r>
                      <a:r>
                        <a:rPr lang="uk-UA" sz="1300" u="none" strike="noStrike" dirty="0">
                          <a:effectLst/>
                        </a:rPr>
                        <a:t>  "</a:t>
                      </a:r>
                      <a:r>
                        <a:rPr lang="uk-UA" sz="1300" u="none" strike="noStrike" dirty="0" err="1">
                          <a:effectLst/>
                        </a:rPr>
                        <a:t>ГорбоГори</a:t>
                      </a:r>
                      <a:r>
                        <a:rPr lang="uk-UA" sz="1300" u="none" strike="noStrike" dirty="0">
                          <a:effectLst/>
                        </a:rPr>
                        <a:t>""</a:t>
                      </a:r>
                      <a:endParaRPr lang="uk-UA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2" marR="4202" marT="4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>
                          <a:effectLst/>
                        </a:rPr>
                        <a:t>740,0</a:t>
                      </a:r>
                      <a:endParaRPr lang="uk-UA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2" marR="4202" marT="4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 dirty="0" smtClean="0">
                          <a:effectLst/>
                        </a:rPr>
                        <a:t>709,0</a:t>
                      </a:r>
                      <a:endParaRPr lang="uk-UA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2" marR="4202" marT="4202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4668"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u="none" strike="noStrike" dirty="0">
                          <a:effectLst/>
                        </a:rPr>
                        <a:t>Фінансування виставково-ярмаркових заходів </a:t>
                      </a:r>
                      <a:endParaRPr lang="uk-U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2" marR="4202" marT="4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u="none" strike="noStrike" dirty="0">
                          <a:effectLst/>
                        </a:rPr>
                        <a:t>500,0</a:t>
                      </a:r>
                      <a:endParaRPr lang="uk-U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2" marR="4202" marT="4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u="none" strike="noStrike" dirty="0" smtClean="0">
                          <a:effectLst/>
                        </a:rPr>
                        <a:t>291,9</a:t>
                      </a:r>
                      <a:endParaRPr lang="uk-U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2" marR="4202" marT="4202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4668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1" u="none" strike="noStrike" dirty="0">
                          <a:effectLst/>
                        </a:rPr>
                        <a:t>Разом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2" marR="4202" marT="4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1" u="none" strike="noStrike" dirty="0">
                          <a:effectLst/>
                        </a:rPr>
                        <a:t>19998,5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2" marR="4202" marT="4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1" u="none" strike="noStrike" dirty="0" smtClean="0">
                          <a:effectLst/>
                        </a:rPr>
                        <a:t>17745,1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2" marR="4202" marT="4202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4668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Інші</a:t>
                      </a:r>
                      <a:r>
                        <a:rPr lang="uk-UA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джерела (державні програми фінансової підтримки с/г товаровиробників)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2" marR="4202" marT="4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260499,7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2" marR="4202" marT="4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260499,7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202" marR="4202" marT="4202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1979712" y="240730"/>
            <a:ext cx="72362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539750" algn="ctr"/>
            <a:r>
              <a:rPr lang="uk-UA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ОБСЯГИ ФІНАНСУВАННЯ У 2021 РОЦІ, МЛН.ГРН.</a:t>
            </a:r>
            <a:endParaRPr lang="uk-UA" sz="2000" b="1" dirty="0">
              <a:solidFill>
                <a:srgbClr val="002060"/>
              </a:solidFill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78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TextBox 3"/>
          <p:cNvSpPr txBox="1">
            <a:spLocks noChangeArrowheads="1"/>
          </p:cNvSpPr>
          <p:nvPr/>
        </p:nvSpPr>
        <p:spPr bwMode="auto">
          <a:xfrm>
            <a:off x="2915816" y="84260"/>
            <a:ext cx="59580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539750" algn="ctr"/>
            <a:r>
              <a:rPr lang="uk-UA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ОСНОВНІ ПОКАЗНИКИ І ДОСЯГНЕННЯ У 202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1</a:t>
            </a:r>
            <a:r>
              <a:rPr lang="uk-UA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РОЦІ</a:t>
            </a:r>
            <a:endParaRPr lang="uk-UA" sz="2000" b="1" dirty="0">
              <a:solidFill>
                <a:srgbClr val="002060"/>
              </a:solidFill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</p:txBody>
      </p:sp>
      <p:sp>
        <p:nvSpPr>
          <p:cNvPr id="98315" name="AutoShape 10" descr="&amp;Kcy;&amp;acy;&amp;rcy;&amp;tcy;&amp;icy;&amp;ncy;&amp;kcy;&amp;icy; &amp;pcy;&amp;ocy; &amp;zcy;&amp;acy;&amp;pcy;&amp;rcy;&amp;ocy;&amp;scy;&amp;ucy; &amp;mcy;&amp;acy;&amp;lcy;&amp;yucy;&amp;ncy;&amp;ocy;&amp;kcy; &amp;kcy;&amp;ocy;&amp;lcy;&amp;ocy;&amp;scy;&amp;kcy;&amp;acy; &amp;pcy;&amp;shcy;&amp;iecy;&amp;ncy;&amp;icy;&amp;tscy;&amp;iukcy;"/>
          <p:cNvSpPr>
            <a:spLocks noChangeAspect="1" noChangeArrowheads="1"/>
          </p:cNvSpPr>
          <p:nvPr/>
        </p:nvSpPr>
        <p:spPr bwMode="auto">
          <a:xfrm>
            <a:off x="178892" y="510628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 sz="1600" dirty="0">
              <a:solidFill>
                <a:srgbClr val="000000"/>
              </a:solidFill>
              <a:latin typeface="Bookman Old Style" panose="02050604050505020204" pitchFamily="18" charset="0"/>
              <a:ea typeface="ＭＳ Ｐゴシック" pitchFamily="34" charset="-128"/>
            </a:endParaRPr>
          </a:p>
        </p:txBody>
      </p:sp>
      <p:sp>
        <p:nvSpPr>
          <p:cNvPr id="98316" name="AutoShape 12" descr="&amp;Kcy;&amp;acy;&amp;rcy;&amp;tcy;&amp;icy;&amp;ncy;&amp;kcy;&amp;icy; &amp;pcy;&amp;ocy; &amp;zcy;&amp;acy;&amp;pcy;&amp;rcy;&amp;ocy;&amp;scy;&amp;ucy; &amp;mcy;&amp;acy;&amp;lcy;&amp;yucy;&amp;ncy;&amp;ocy;&amp;kcy; &amp;kcy;&amp;ocy;&amp;lcy;&amp;ocy;&amp;scy;&amp;kcy;&amp;acy; &amp;pcy;&amp;shcy;&amp;iecy;&amp;ncy;&amp;icy;&amp;tscy;&amp;iukcy;"/>
          <p:cNvSpPr>
            <a:spLocks noChangeAspect="1" noChangeArrowheads="1"/>
          </p:cNvSpPr>
          <p:nvPr/>
        </p:nvSpPr>
        <p:spPr bwMode="auto">
          <a:xfrm>
            <a:off x="331292" y="663029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 sz="1600" dirty="0">
              <a:solidFill>
                <a:srgbClr val="000000"/>
              </a:solidFill>
              <a:latin typeface="Bookman Old Style" panose="02050604050505020204" pitchFamily="18" charset="0"/>
              <a:ea typeface="ＭＳ Ｐゴシック" pitchFamily="34" charset="-128"/>
            </a:endParaRPr>
          </a:p>
        </p:txBody>
      </p:sp>
      <p:sp>
        <p:nvSpPr>
          <p:cNvPr id="98317" name="AutoShape 14" descr="&amp;Kcy;&amp;acy;&amp;rcy;&amp;tcy;&amp;icy;&amp;ncy;&amp;kcy;&amp;icy; &amp;pcy;&amp;ocy; &amp;zcy;&amp;acy;&amp;pcy;&amp;rcy;&amp;ocy;&amp;scy;&amp;ucy; &amp;mcy;&amp;acy;&amp;lcy;&amp;yucy;&amp;ncy;&amp;ocy;&amp;kcy; &amp;kcy;&amp;ocy;&amp;lcy;&amp;ocy;&amp;scy;&amp;kcy;&amp;acy; &amp;pcy;&amp;shcy;&amp;iecy;&amp;ncy;&amp;icy;&amp;tscy;&amp;iukcy;"/>
          <p:cNvSpPr>
            <a:spLocks noChangeAspect="1" noChangeArrowheads="1"/>
          </p:cNvSpPr>
          <p:nvPr/>
        </p:nvSpPr>
        <p:spPr bwMode="auto">
          <a:xfrm>
            <a:off x="483692" y="815429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 sz="1600" dirty="0">
              <a:solidFill>
                <a:srgbClr val="000000"/>
              </a:solidFill>
              <a:latin typeface="Bookman Old Style" panose="02050604050505020204" pitchFamily="18" charset="0"/>
              <a:ea typeface="ＭＳ Ｐゴシック" pitchFamily="34" charset="-128"/>
            </a:endParaRPr>
          </a:p>
        </p:txBody>
      </p:sp>
      <p:grpSp>
        <p:nvGrpSpPr>
          <p:cNvPr id="38" name="Группа 37"/>
          <p:cNvGrpSpPr/>
          <p:nvPr/>
        </p:nvGrpSpPr>
        <p:grpSpPr>
          <a:xfrm>
            <a:off x="313918" y="234743"/>
            <a:ext cx="6380911" cy="646195"/>
            <a:chOff x="323528" y="324998"/>
            <a:chExt cx="6380911" cy="646195"/>
          </a:xfrm>
        </p:grpSpPr>
        <p:pic>
          <p:nvPicPr>
            <p:cNvPr id="39" name="Рисунок 3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324998"/>
              <a:ext cx="508215" cy="646195"/>
            </a:xfrm>
            <a:prstGeom prst="rect">
              <a:avLst/>
            </a:prstGeom>
          </p:spPr>
        </p:pic>
        <p:sp>
          <p:nvSpPr>
            <p:cNvPr id="40" name="Прямоугольник 39"/>
            <p:cNvSpPr/>
            <p:nvPr/>
          </p:nvSpPr>
          <p:spPr>
            <a:xfrm>
              <a:off x="971600" y="357853"/>
              <a:ext cx="5732839" cy="5078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sz="900" dirty="0">
                  <a:solidFill>
                    <a:srgbClr val="1F497D"/>
                  </a:solidFill>
                  <a:latin typeface="Times New Roman" pitchFamily="18" charset="0"/>
                  <a:ea typeface="ＭＳ Ｐゴシック" pitchFamily="34" charset="-128"/>
                  <a:cs typeface="Times New Roman" pitchFamily="18" charset="0"/>
                </a:rPr>
                <a:t>ДЕПАРТАМЕНТ </a:t>
              </a:r>
              <a:endParaRPr lang="uk-UA" sz="900" dirty="0" smtClean="0">
                <a:solidFill>
                  <a:srgbClr val="1F497D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sz="900" dirty="0" smtClean="0">
                  <a:solidFill>
                    <a:srgbClr val="1F497D"/>
                  </a:solidFill>
                  <a:latin typeface="Times New Roman" pitchFamily="18" charset="0"/>
                  <a:ea typeface="ＭＳ Ｐゴシック" pitchFamily="34" charset="-128"/>
                  <a:cs typeface="Times New Roman" pitchFamily="18" charset="0"/>
                </a:rPr>
                <a:t>АГРОПРОМИСЛОВОГО 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sz="900" dirty="0" smtClean="0">
                  <a:solidFill>
                    <a:srgbClr val="1F497D"/>
                  </a:solidFill>
                  <a:latin typeface="Times New Roman" pitchFamily="18" charset="0"/>
                  <a:ea typeface="ＭＳ Ｐゴシック" pitchFamily="34" charset="-128"/>
                  <a:cs typeface="Times New Roman" pitchFamily="18" charset="0"/>
                </a:rPr>
                <a:t>РОЗВИТКУ </a:t>
              </a:r>
              <a:r>
                <a:rPr lang="uk-UA" sz="900" dirty="0">
                  <a:solidFill>
                    <a:srgbClr val="1F497D"/>
                  </a:solidFill>
                  <a:latin typeface="Times New Roman" pitchFamily="18" charset="0"/>
                  <a:ea typeface="ＭＳ Ｐゴシック" pitchFamily="34" charset="-128"/>
                  <a:cs typeface="Times New Roman" pitchFamily="18" charset="0"/>
                </a:rPr>
                <a:t>ЛЬВІВСЬКОЇ </a:t>
              </a:r>
              <a:r>
                <a:rPr lang="uk-UA" sz="900" dirty="0" smtClean="0">
                  <a:solidFill>
                    <a:srgbClr val="1F497D"/>
                  </a:solidFill>
                  <a:latin typeface="Times New Roman" pitchFamily="18" charset="0"/>
                  <a:ea typeface="ＭＳ Ｐゴシック" pitchFamily="34" charset="-128"/>
                  <a:cs typeface="Times New Roman" pitchFamily="18" charset="0"/>
                </a:rPr>
                <a:t>ОДА</a:t>
              </a:r>
              <a:endParaRPr lang="ru-RU" sz="900" dirty="0">
                <a:solidFill>
                  <a:srgbClr val="1F497D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endParaRPr>
            </a:p>
          </p:txBody>
        </p:sp>
        <p:cxnSp>
          <p:nvCxnSpPr>
            <p:cNvPr id="41" name="Прямая соединительная линия 40"/>
            <p:cNvCxnSpPr/>
            <p:nvPr/>
          </p:nvCxnSpPr>
          <p:spPr>
            <a:xfrm>
              <a:off x="971600" y="324998"/>
              <a:ext cx="0" cy="5273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4293939" y="1128553"/>
            <a:ext cx="4801779" cy="5801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itchFamily="2" charset="2"/>
              <a:buChar char="ü"/>
            </a:pPr>
            <a:r>
              <a:rPr lang="uk-UA" sz="1600" dirty="0" smtClean="0">
                <a:solidFill>
                  <a:srgbClr val="1F497D">
                    <a:lumMod val="75000"/>
                  </a:srgb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 11 місяців 2021 року збільшено обсяг </a:t>
            </a:r>
            <a:r>
              <a:rPr lang="uk-UA" sz="1600" dirty="0">
                <a:solidFill>
                  <a:srgbClr val="1F497D">
                    <a:lumMod val="75000"/>
                  </a:srgb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виробництва валової сільськогосподарської  продукції на </a:t>
            </a:r>
            <a:r>
              <a:rPr lang="uk-UA" sz="1600" dirty="0" smtClean="0">
                <a:solidFill>
                  <a:srgbClr val="1F497D">
                    <a:lumMod val="75000"/>
                  </a:srgb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8,6 %, </a:t>
            </a:r>
            <a:r>
              <a:rPr lang="uk-UA" sz="1600" dirty="0">
                <a:solidFill>
                  <a:srgbClr val="1F497D">
                    <a:lumMod val="75000"/>
                  </a:srgb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 </a:t>
            </a:r>
            <a:r>
              <a:rPr lang="uk-UA" sz="1600" dirty="0" smtClean="0">
                <a:solidFill>
                  <a:srgbClr val="1F497D">
                    <a:lumMod val="75000"/>
                  </a:srgb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тому числі в сільськогосподарських </a:t>
            </a:r>
            <a:r>
              <a:rPr lang="uk-UA" sz="1600" dirty="0">
                <a:solidFill>
                  <a:srgbClr val="1F497D">
                    <a:lumMod val="75000"/>
                  </a:srgb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підприємствах </a:t>
            </a:r>
            <a:r>
              <a:rPr lang="uk-UA" sz="1600" dirty="0" smtClean="0">
                <a:solidFill>
                  <a:srgbClr val="1F497D">
                    <a:lumMod val="75000"/>
                  </a:srgb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 16,8%. </a:t>
            </a:r>
          </a:p>
          <a:p>
            <a:pPr marL="342900" indent="-342900">
              <a:spcAft>
                <a:spcPts val="600"/>
              </a:spcAft>
              <a:buFont typeface="Wingdings" pitchFamily="2" charset="2"/>
              <a:buChar char="ü"/>
            </a:pPr>
            <a:r>
              <a:rPr lang="uk-UA" sz="1600" dirty="0" smtClean="0">
                <a:solidFill>
                  <a:srgbClr val="1F497D">
                    <a:lumMod val="75000"/>
                  </a:srgb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Частка сільськогосподарських підприємств у загальнообласному виробництві складає до 51 % </a:t>
            </a:r>
            <a:endParaRPr lang="uk-UA" sz="1600" dirty="0">
              <a:solidFill>
                <a:srgbClr val="1F497D">
                  <a:lumMod val="75000"/>
                </a:srgb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spcAft>
                <a:spcPts val="600"/>
              </a:spcAft>
              <a:buFont typeface="Wingdings" pitchFamily="2" charset="2"/>
              <a:buChar char="ü"/>
            </a:pPr>
            <a:r>
              <a:rPr lang="uk-UA" sz="1600" dirty="0" smtClean="0">
                <a:solidFill>
                  <a:srgbClr val="1F497D">
                    <a:lumMod val="75000"/>
                  </a:srgb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Збільшено обсяги виробництва гречки на 11,0 %, жита на 2,9%</a:t>
            </a:r>
          </a:p>
          <a:p>
            <a:pPr marL="342900" indent="-342900">
              <a:spcAft>
                <a:spcPts val="600"/>
              </a:spcAft>
              <a:buFont typeface="Wingdings" pitchFamily="2" charset="2"/>
              <a:buChar char="ü"/>
            </a:pPr>
            <a:r>
              <a:rPr lang="uk-UA" sz="1600" dirty="0" smtClean="0">
                <a:solidFill>
                  <a:srgbClr val="1F497D">
                    <a:lumMod val="75000"/>
                  </a:srgb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Закладено 104 га нових плодово-ягідних насаджень</a:t>
            </a:r>
            <a:r>
              <a:rPr lang="ru-RU" sz="1600" dirty="0" smtClean="0">
                <a:solidFill>
                  <a:srgbClr val="1F497D">
                    <a:lumMod val="75000"/>
                  </a:srgb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342900" indent="-342900">
              <a:spcAft>
                <a:spcPts val="600"/>
              </a:spcAft>
              <a:buFont typeface="Wingdings" pitchFamily="2" charset="2"/>
              <a:buChar char="ü"/>
            </a:pPr>
            <a:r>
              <a:rPr lang="uk-UA" sz="1600" dirty="0">
                <a:solidFill>
                  <a:srgbClr val="1F497D">
                    <a:lumMod val="75000"/>
                  </a:srgb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</a:t>
            </a:r>
            <a:r>
              <a:rPr lang="uk-UA" sz="1600" dirty="0" smtClean="0">
                <a:solidFill>
                  <a:srgbClr val="1F497D">
                    <a:lumMod val="75000"/>
                  </a:srgb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озпочато реалізацію 18 бізнес-планів шляхом надання пільгових кредитів. Створено 11 робочих місць.</a:t>
            </a:r>
            <a:endParaRPr lang="uk-UA" sz="1600" dirty="0">
              <a:solidFill>
                <a:srgbClr val="1F497D">
                  <a:lumMod val="75000"/>
                </a:srgb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spcAft>
                <a:spcPts val="600"/>
              </a:spcAft>
              <a:buFont typeface="Wingdings" pitchFamily="2" charset="2"/>
              <a:buChar char="ü"/>
            </a:pPr>
            <a:r>
              <a:rPr lang="uk-UA" sz="1600" dirty="0" smtClean="0">
                <a:solidFill>
                  <a:srgbClr val="1F497D">
                    <a:lumMod val="75000"/>
                  </a:srgb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Створено 2</a:t>
            </a:r>
            <a:r>
              <a:rPr lang="en-US" sz="1600" dirty="0" smtClean="0">
                <a:solidFill>
                  <a:srgbClr val="1F497D">
                    <a:lumMod val="75000"/>
                  </a:srgb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8</a:t>
            </a:r>
            <a:r>
              <a:rPr lang="uk-UA" sz="1600" dirty="0" smtClean="0">
                <a:solidFill>
                  <a:srgbClr val="1F497D">
                    <a:lumMod val="75000"/>
                  </a:srgb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сімейних фермерських господарств</a:t>
            </a:r>
            <a:endParaRPr lang="ru-RU" sz="1600" dirty="0">
              <a:solidFill>
                <a:srgbClr val="1F497D">
                  <a:lumMod val="75000"/>
                </a:srgb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spcAft>
                <a:spcPts val="600"/>
              </a:spcAft>
              <a:buFont typeface="Wingdings" pitchFamily="2" charset="2"/>
              <a:buChar char="ü"/>
            </a:pPr>
            <a:r>
              <a:rPr lang="uk-UA" sz="1600" dirty="0" smtClean="0">
                <a:solidFill>
                  <a:srgbClr val="1F497D">
                    <a:lumMod val="75000"/>
                  </a:srgb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Покращено громадські пасовища на площі </a:t>
            </a:r>
            <a:r>
              <a:rPr lang="ru-RU" sz="1600" dirty="0" smtClean="0">
                <a:solidFill>
                  <a:srgbClr val="1F497D">
                    <a:lumMod val="75000"/>
                  </a:srgb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432,65 га.</a:t>
            </a:r>
          </a:p>
          <a:p>
            <a:pPr marL="342900" indent="-342900">
              <a:spcAft>
                <a:spcPts val="600"/>
              </a:spcAft>
              <a:buFont typeface="Wingdings" pitchFamily="2" charset="2"/>
              <a:buChar char="ü"/>
            </a:pPr>
            <a:r>
              <a:rPr lang="uk-UA" sz="1600" dirty="0" smtClean="0">
                <a:solidFill>
                  <a:srgbClr val="1F497D">
                    <a:lumMod val="75000"/>
                  </a:srgb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Додатково введено 100 га земель під органічне виробництво </a:t>
            </a:r>
            <a:endParaRPr lang="uk-UA" sz="1600" dirty="0">
              <a:solidFill>
                <a:srgbClr val="1F497D">
                  <a:lumMod val="75000"/>
                </a:srgb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19633" y="1189782"/>
            <a:ext cx="4381728" cy="5668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000"/>
              </a:spcAft>
              <a:buFont typeface="Wingdings" pitchFamily="2" charset="2"/>
              <a:buChar char="ü"/>
            </a:pPr>
            <a:r>
              <a:rPr lang="uk-UA" sz="1600" dirty="0">
                <a:solidFill>
                  <a:schemeClr val="tx2">
                    <a:lumMod val="75000"/>
                  </a:schemeClr>
                </a:solidFill>
                <a:effectLst/>
                <a:latin typeface="Tahoma"/>
                <a:ea typeface="Calibri"/>
                <a:cs typeface="Times New Roman"/>
              </a:rPr>
              <a:t>Збільшення обсягів виробництва валової сільськогосподарської продукції сільськогосподарськими підприємствами  на 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effectLst/>
                <a:latin typeface="Tahoma"/>
                <a:ea typeface="Calibri"/>
                <a:cs typeface="Times New Roman"/>
              </a:rPr>
              <a:t>0,5</a:t>
            </a:r>
            <a:r>
              <a:rPr lang="uk-UA" sz="1600" dirty="0" smtClean="0">
                <a:solidFill>
                  <a:schemeClr val="tx2">
                    <a:lumMod val="75000"/>
                  </a:schemeClr>
                </a:solidFill>
                <a:effectLst/>
                <a:latin typeface="Tahoma"/>
                <a:ea typeface="Calibri"/>
                <a:cs typeface="Times New Roman"/>
              </a:rPr>
              <a:t> </a:t>
            </a:r>
            <a:r>
              <a:rPr lang="uk-UA" sz="1600" dirty="0">
                <a:solidFill>
                  <a:schemeClr val="tx2">
                    <a:lumMod val="75000"/>
                  </a:schemeClr>
                </a:solidFill>
                <a:effectLst/>
                <a:latin typeface="Tahoma"/>
                <a:ea typeface="Calibri"/>
                <a:cs typeface="Times New Roman"/>
              </a:rPr>
              <a:t>% </a:t>
            </a:r>
            <a:endParaRPr lang="uk-UA" sz="1100" dirty="0">
              <a:solidFill>
                <a:schemeClr val="tx2">
                  <a:lumMod val="7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  <a:p>
            <a:pPr marL="285750" indent="-285750">
              <a:spcAft>
                <a:spcPts val="1000"/>
              </a:spcAft>
              <a:buFont typeface="Wingdings" pitchFamily="2" charset="2"/>
              <a:buChar char="ü"/>
            </a:pPr>
            <a:r>
              <a:rPr lang="uk-UA" sz="1600" dirty="0">
                <a:solidFill>
                  <a:schemeClr val="tx2">
                    <a:lumMod val="75000"/>
                  </a:schemeClr>
                </a:solidFill>
                <a:effectLst/>
                <a:latin typeface="Tahoma"/>
                <a:ea typeface="Calibri"/>
                <a:cs typeface="Times New Roman"/>
              </a:rPr>
              <a:t>Збільшити частку сільськогосподарських підприємств у </a:t>
            </a:r>
            <a:r>
              <a:rPr lang="uk-UA" sz="1600" dirty="0" smtClean="0">
                <a:solidFill>
                  <a:schemeClr val="tx2">
                    <a:lumMod val="75000"/>
                  </a:schemeClr>
                </a:solidFill>
                <a:effectLst/>
                <a:latin typeface="Tahoma"/>
                <a:ea typeface="Calibri"/>
                <a:cs typeface="Times New Roman"/>
              </a:rPr>
              <a:t>загальнообласному </a:t>
            </a:r>
            <a:r>
              <a:rPr lang="uk-UA" sz="1600" dirty="0">
                <a:solidFill>
                  <a:schemeClr val="tx2">
                    <a:lumMod val="75000"/>
                  </a:schemeClr>
                </a:solidFill>
                <a:effectLst/>
                <a:latin typeface="Tahoma"/>
                <a:ea typeface="Calibri"/>
                <a:cs typeface="Times New Roman"/>
              </a:rPr>
              <a:t>виробництві до </a:t>
            </a:r>
            <a:r>
              <a:rPr lang="uk-UA" sz="1600" dirty="0" smtClean="0">
                <a:solidFill>
                  <a:schemeClr val="tx2">
                    <a:lumMod val="75000"/>
                  </a:schemeClr>
                </a:solidFill>
                <a:effectLst/>
                <a:latin typeface="Tahoma"/>
                <a:ea typeface="Calibri"/>
                <a:cs typeface="Times New Roman"/>
              </a:rPr>
              <a:t>50%</a:t>
            </a:r>
            <a:endParaRPr lang="uk-UA" sz="1100" dirty="0">
              <a:solidFill>
                <a:schemeClr val="tx2">
                  <a:lumMod val="7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  <a:p>
            <a:pPr marL="285750" indent="-285750">
              <a:spcAft>
                <a:spcPts val="1000"/>
              </a:spcAft>
              <a:buFont typeface="Wingdings" pitchFamily="2" charset="2"/>
              <a:buChar char="ü"/>
            </a:pPr>
            <a:r>
              <a:rPr lang="uk-UA" sz="1600" dirty="0" smtClean="0">
                <a:solidFill>
                  <a:schemeClr val="tx2">
                    <a:lumMod val="75000"/>
                  </a:schemeClr>
                </a:solidFill>
                <a:effectLst/>
                <a:latin typeface="Tahoma"/>
                <a:ea typeface="Calibri"/>
                <a:cs typeface="Times New Roman"/>
              </a:rPr>
              <a:t>Збільшення обсягів виробництва гречки на 2,0%, жита на 1,0%</a:t>
            </a:r>
            <a:endParaRPr lang="uk-UA" sz="1100" dirty="0">
              <a:solidFill>
                <a:schemeClr val="tx2">
                  <a:lumMod val="7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  <a:p>
            <a:pPr marL="285750" indent="-285750">
              <a:spcAft>
                <a:spcPts val="1000"/>
              </a:spcAft>
              <a:buFont typeface="Wingdings" pitchFamily="2" charset="2"/>
              <a:buChar char="ü"/>
            </a:pPr>
            <a:r>
              <a:rPr lang="uk-UA" sz="1600" dirty="0" smtClean="0">
                <a:solidFill>
                  <a:schemeClr val="tx2">
                    <a:lumMod val="75000"/>
                  </a:schemeClr>
                </a:solidFill>
                <a:effectLst/>
                <a:latin typeface="Tahoma"/>
                <a:ea typeface="Calibri"/>
                <a:cs typeface="Times New Roman"/>
              </a:rPr>
              <a:t>Закладка </a:t>
            </a:r>
            <a:r>
              <a:rPr lang="uk-UA" sz="1600" dirty="0">
                <a:solidFill>
                  <a:schemeClr val="tx2">
                    <a:lumMod val="75000"/>
                  </a:schemeClr>
                </a:solidFill>
                <a:effectLst/>
                <a:latin typeface="Tahoma"/>
                <a:ea typeface="Calibri"/>
                <a:cs typeface="Times New Roman"/>
              </a:rPr>
              <a:t>нових плодово-ягідних насаджень на площу 100 га.</a:t>
            </a:r>
            <a:endParaRPr lang="uk-UA" sz="1100" dirty="0">
              <a:solidFill>
                <a:schemeClr val="tx2">
                  <a:lumMod val="7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  <a:p>
            <a:pPr marL="285750" indent="-285750">
              <a:spcAft>
                <a:spcPts val="1000"/>
              </a:spcAft>
              <a:buFont typeface="Wingdings" pitchFamily="2" charset="2"/>
              <a:buChar char="ü"/>
            </a:pPr>
            <a:r>
              <a:rPr lang="uk-UA" sz="1600" dirty="0">
                <a:solidFill>
                  <a:schemeClr val="tx2">
                    <a:lumMod val="75000"/>
                  </a:schemeClr>
                </a:solidFill>
                <a:effectLst/>
                <a:latin typeface="Tahoma"/>
                <a:ea typeface="Calibri"/>
                <a:cs typeface="Times New Roman"/>
              </a:rPr>
              <a:t>Реалізація  </a:t>
            </a:r>
            <a:r>
              <a:rPr lang="uk-UA" sz="1600" dirty="0" smtClean="0">
                <a:solidFill>
                  <a:schemeClr val="tx2">
                    <a:lumMod val="75000"/>
                  </a:schemeClr>
                </a:solidFill>
                <a:effectLst/>
                <a:latin typeface="Tahoma"/>
                <a:ea typeface="Calibri"/>
                <a:cs typeface="Times New Roman"/>
              </a:rPr>
              <a:t>18 бізнес-планів </a:t>
            </a:r>
            <a:r>
              <a:rPr lang="uk-UA" sz="1600" dirty="0">
                <a:solidFill>
                  <a:schemeClr val="tx2">
                    <a:lumMod val="75000"/>
                  </a:schemeClr>
                </a:solidFill>
                <a:effectLst/>
                <a:latin typeface="Tahoma"/>
                <a:ea typeface="Calibri"/>
                <a:cs typeface="Times New Roman"/>
              </a:rPr>
              <a:t>з розвитку аграрного виробництва</a:t>
            </a:r>
            <a:endParaRPr lang="uk-UA" sz="1100" dirty="0">
              <a:solidFill>
                <a:schemeClr val="tx2">
                  <a:lumMod val="7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  <a:p>
            <a:pPr marL="285750" indent="-285750">
              <a:spcAft>
                <a:spcPts val="1000"/>
              </a:spcAft>
              <a:buFont typeface="Wingdings" pitchFamily="2" charset="2"/>
              <a:buChar char="ü"/>
            </a:pPr>
            <a:r>
              <a:rPr lang="uk-UA" sz="1600" dirty="0">
                <a:solidFill>
                  <a:schemeClr val="tx2">
                    <a:lumMod val="75000"/>
                  </a:schemeClr>
                </a:solidFill>
                <a:effectLst/>
                <a:latin typeface="Tahoma"/>
                <a:ea typeface="Calibri"/>
                <a:cs typeface="Times New Roman"/>
              </a:rPr>
              <a:t>Створити </a:t>
            </a:r>
            <a:r>
              <a:rPr lang="uk-UA" sz="1600" dirty="0" smtClean="0">
                <a:solidFill>
                  <a:schemeClr val="tx2">
                    <a:lumMod val="75000"/>
                  </a:schemeClr>
                </a:solidFill>
                <a:effectLst/>
                <a:latin typeface="Tahoma"/>
                <a:ea typeface="Calibri"/>
                <a:cs typeface="Times New Roman"/>
              </a:rPr>
              <a:t>30 сімейних фермерських господарств</a:t>
            </a:r>
            <a:endParaRPr lang="uk-UA" sz="1100" dirty="0">
              <a:solidFill>
                <a:schemeClr val="tx2">
                  <a:lumMod val="7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  <a:p>
            <a:pPr marL="285750" indent="-285750">
              <a:spcAft>
                <a:spcPts val="1000"/>
              </a:spcAft>
              <a:buFont typeface="Wingdings" pitchFamily="2" charset="2"/>
              <a:buChar char="ü"/>
            </a:pPr>
            <a:r>
              <a:rPr lang="uk-UA" sz="1600" dirty="0">
                <a:solidFill>
                  <a:schemeClr val="tx2">
                    <a:lumMod val="75000"/>
                  </a:schemeClr>
                </a:solidFill>
                <a:effectLst/>
                <a:latin typeface="Tahoma"/>
                <a:ea typeface="Calibri"/>
                <a:cs typeface="Times New Roman"/>
              </a:rPr>
              <a:t>Забезпечити </a:t>
            </a:r>
            <a:r>
              <a:rPr lang="uk-UA" sz="1600" dirty="0" smtClean="0">
                <a:solidFill>
                  <a:schemeClr val="tx2">
                    <a:lumMod val="75000"/>
                  </a:schemeClr>
                </a:solidFill>
                <a:effectLst/>
                <a:latin typeface="Tahoma"/>
                <a:ea typeface="Calibri"/>
                <a:cs typeface="Times New Roman"/>
              </a:rPr>
              <a:t>покращення громадських пасовищ площі 200 га</a:t>
            </a:r>
          </a:p>
          <a:p>
            <a:pPr marL="285750" indent="-285750">
              <a:spcAft>
                <a:spcPts val="1000"/>
              </a:spcAft>
              <a:buFont typeface="Wingdings" pitchFamily="2" charset="2"/>
              <a:buChar char="ü"/>
            </a:pPr>
            <a:r>
              <a:rPr lang="uk-UA" sz="1600" dirty="0" smtClean="0">
                <a:solidFill>
                  <a:schemeClr val="tx2">
                    <a:lumMod val="75000"/>
                  </a:schemeClr>
                </a:solidFill>
                <a:latin typeface="Tahoma"/>
                <a:ea typeface="Calibri"/>
                <a:cs typeface="Times New Roman"/>
              </a:rPr>
              <a:t>Додатково ввести 100 га земель під органічне виробництво</a:t>
            </a:r>
            <a:endParaRPr lang="uk-UA" sz="1100" dirty="0">
              <a:solidFill>
                <a:schemeClr val="tx2">
                  <a:lumMod val="7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1990" y="880938"/>
            <a:ext cx="2472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solidFill>
                  <a:schemeClr val="tx2">
                    <a:lumMod val="50000"/>
                  </a:schemeClr>
                </a:solidFill>
              </a:rPr>
              <a:t>ПЛАНОВІ ПОКАЗНИКИ </a:t>
            </a:r>
            <a:endParaRPr lang="uk-UA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63786" y="820450"/>
            <a:ext cx="1231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solidFill>
                  <a:schemeClr val="tx2">
                    <a:lumMod val="50000"/>
                  </a:schemeClr>
                </a:solidFill>
              </a:rPr>
              <a:t>РЕЗУЛЬТАТ</a:t>
            </a:r>
            <a:endParaRPr lang="uk-UA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22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3751</TotalTime>
  <Words>493</Words>
  <Application>Microsoft Office PowerPoint</Application>
  <PresentationFormat>Екран (4:3)</PresentationFormat>
  <Paragraphs>84</Paragraphs>
  <Slides>4</Slides>
  <Notes>4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13" baseType="lpstr">
      <vt:lpstr>ＭＳ Ｐゴシック</vt:lpstr>
      <vt:lpstr>Arial</vt:lpstr>
      <vt:lpstr>Arial Unicode MS</vt:lpstr>
      <vt:lpstr>Bookman Old Style</vt:lpstr>
      <vt:lpstr>Calibri</vt:lpstr>
      <vt:lpstr>Tahoma</vt:lpstr>
      <vt:lpstr>Times New Roman</vt:lpstr>
      <vt:lpstr>Wingdings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Sara Yasmeen (Wipro Technologies)</dc:creator>
  <cp:lastModifiedBy>LODA</cp:lastModifiedBy>
  <cp:revision>187</cp:revision>
  <cp:lastPrinted>2022-01-13T07:50:35Z</cp:lastPrinted>
  <dcterms:created xsi:type="dcterms:W3CDTF">2010-02-23T11:30:32Z</dcterms:created>
  <dcterms:modified xsi:type="dcterms:W3CDTF">2022-02-11T10:14:20Z</dcterms:modified>
</cp:coreProperties>
</file>